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8" r:id="rId13"/>
    <p:sldId id="276" r:id="rId14"/>
    <p:sldId id="267" r:id="rId15"/>
    <p:sldId id="269" r:id="rId16"/>
    <p:sldId id="275" r:id="rId17"/>
    <p:sldId id="270" r:id="rId18"/>
    <p:sldId id="272" r:id="rId19"/>
    <p:sldId id="271" r:id="rId20"/>
  </p:sldIdLst>
  <p:sldSz cx="12192000" cy="6858000"/>
  <p:notesSz cx="6858000" cy="9144000"/>
  <p:embeddedFontLst>
    <p:embeddedFont>
      <p:font typeface="TH Niramit AS" panose="02000506000000020004" pitchFamily="2" charset="-34"/>
      <p:regular r:id="rId21"/>
      <p:bold r:id="rId22"/>
      <p:italic r:id="rId23"/>
      <p:boldItalic r:id="rId24"/>
    </p:embeddedFont>
    <p:embeddedFont>
      <p:font typeface="TH SarabunPSK" panose="020B0500040200020003" pitchFamily="34" charset="-34"/>
      <p:regular r:id="rId25"/>
      <p:bold r:id="rId26"/>
      <p:italic r:id="rId27"/>
      <p:boldItalic r:id="rId28"/>
    </p:embeddedFont>
  </p:embeddedFontLst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สไลด์ชื่อเรื่อ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A679628-6F6E-4CB2-A473-24F91649D99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2"/>
            <a:ext cx="9144000" cy="4135437"/>
          </a:xfrm>
        </p:spPr>
        <p:txBody>
          <a:bodyPr anchor="t">
            <a:normAutofit/>
          </a:bodyPr>
          <a:lstStyle>
            <a:lvl1pPr algn="ctr">
              <a:defRPr sz="48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th-TH" dirty="0"/>
              <a:t>กรอบแนวคิดการพัฒนาหลักสูตร</a:t>
            </a:r>
            <a:br>
              <a:rPr lang="th-TH" dirty="0"/>
            </a:br>
            <a:r>
              <a:rPr lang="th-TH" dirty="0"/>
              <a:t>...............</a:t>
            </a:r>
            <a:br>
              <a:rPr lang="th-TH" dirty="0"/>
            </a:br>
            <a:r>
              <a:rPr lang="th-TH" dirty="0"/>
              <a:t>สาขาวิชา..............</a:t>
            </a:r>
            <a:br>
              <a:rPr lang="th-TH" dirty="0"/>
            </a:br>
            <a:r>
              <a:rPr lang="th-TH" dirty="0"/>
              <a:t>หลักสูตรใหม่/ปรับปรุง พ.ศ. 2567</a:t>
            </a:r>
            <a:br>
              <a:rPr lang="th-TH" dirty="0"/>
            </a:br>
            <a:r>
              <a:rPr lang="th-TH" dirty="0"/>
              <a:t>คณะ..........................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57985CA-9614-46F6-9A88-B84AA9F65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fld id="{445A96D2-A9F5-4B10-B16D-92C6265D8B84}" type="datetimeFigureOut">
              <a:rPr lang="th-TH" smtClean="0"/>
              <a:pPr/>
              <a:t>12/06/67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22F4150-5A2B-45EC-892D-78A1E09E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94B0FC6-0F75-4825-AAC0-3B0172C68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fld id="{238070D2-7FAE-4AFF-B454-C1590A09C5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010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F5C32A4-C448-4E32-861D-8C4C618B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C8C64D22-8B7F-4F9B-8DD9-62B3D69136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5A35F95-0FB1-48AA-ACDB-27650EE9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6D2-A9F5-4B10-B16D-92C6265D8B84}" type="datetimeFigureOut">
              <a:rPr lang="th-TH" smtClean="0"/>
              <a:t>12/06/67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0DB8199-0495-4A40-836E-ABB919530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2BD6877-451D-4C60-8D24-FF20BA8C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0D2-7FAE-4AFF-B454-C1590A09C5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766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D65FB59C-C4F9-476B-9DA2-38D714F291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C614BF2-EE02-47BB-9B53-0C5C19CBB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384FAD7-23DE-4530-850B-B9368E95C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6D2-A9F5-4B10-B16D-92C6265D8B84}" type="datetimeFigureOut">
              <a:rPr lang="th-TH" smtClean="0"/>
              <a:t>12/06/67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E5A028C-CF74-49EF-8AA5-A24A7E00B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3FB494C-7459-413D-9BC3-58B001A19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0D2-7FAE-4AFF-B454-C1590A09C5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351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89EB442-8331-4CB2-A052-4AA6BC909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FF5998A-FF98-420F-95B7-BDCBF2E97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2870502-7E73-4730-BDE7-2E084557D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6D2-A9F5-4B10-B16D-92C6265D8B84}" type="datetimeFigureOut">
              <a:rPr lang="th-TH" smtClean="0"/>
              <a:t>12/06/67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48D7F74-AAB6-4741-8C1D-A5A93C019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24E8F6D-FD32-40D1-AFFE-0475C5A56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0D2-7FAE-4AFF-B454-C1590A09C5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05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04A50F0-01BA-494B-BE13-EF27C6386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dirty="0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8EB1E86-F64D-4E68-BFD1-07CA42EE5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B72FE5B-A080-428C-B8CD-D376FB09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6D2-A9F5-4B10-B16D-92C6265D8B84}" type="datetimeFigureOut">
              <a:rPr lang="th-TH" smtClean="0"/>
              <a:t>12/06/67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CF1BDCA-753A-4D25-A489-9C3DAD0D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27995B5-D5E5-4C7A-9CCE-409C7E44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0D2-7FAE-4AFF-B454-C1590A09C5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314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700560F-CCB5-425B-9BFD-64476CD8E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FADB776-F75E-47AE-A897-0EAA274F04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0CF61D4-9E3F-4579-AA0F-EB64E13C1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328BA379-66BC-46E2-84AC-BB160F7F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6D2-A9F5-4B10-B16D-92C6265D8B84}" type="datetimeFigureOut">
              <a:rPr lang="th-TH" smtClean="0"/>
              <a:t>12/06/67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328224D3-1022-4C65-855D-D9F21D8C1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8387EEA-0FBA-4B83-A346-AE538A3B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0D2-7FAE-4AFF-B454-C1590A09C5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116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341A0BB-0484-42EB-A1CF-5AA9512F5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9BDA74A-183E-4109-8040-AFAF161F4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2813D2A-EA7D-4D02-B31A-7308AF1A1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D21CDFE0-9F4A-407F-B753-65D292691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5253E1E1-65F9-472B-B055-A54D8BD932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5689CF38-1D39-44FC-933A-0917E0851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6D2-A9F5-4B10-B16D-92C6265D8B84}" type="datetimeFigureOut">
              <a:rPr lang="th-TH" smtClean="0"/>
              <a:t>12/06/67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8CE7A546-7786-4F2F-AC1D-BC6A7A9B7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B2C87E2E-5ABB-4208-B2B3-642203343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0D2-7FAE-4AFF-B454-C1590A09C5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600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63A09A3-DE9D-40FE-B975-C66186B77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63604A8C-DC67-418E-93D0-E7607CCA7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6D2-A9F5-4B10-B16D-92C6265D8B84}" type="datetimeFigureOut">
              <a:rPr lang="th-TH" smtClean="0"/>
              <a:t>12/06/67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29223DB2-558D-40BB-B4B6-59310B5A0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7925306B-CD81-4498-8E23-D81DB265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0D2-7FAE-4AFF-B454-C1590A09C5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275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D8176ECD-4DD6-4DB6-83D1-5C330243F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6D2-A9F5-4B10-B16D-92C6265D8B84}" type="datetimeFigureOut">
              <a:rPr lang="th-TH" smtClean="0"/>
              <a:t>12/06/67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195AD960-C111-4B56-9F39-67EC81DA2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A94B01C2-169A-4064-BB16-94986D8DC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0D2-7FAE-4AFF-B454-C1590A09C5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328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690B654-A83E-4C72-9575-7263524CE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02D4AC7-90D9-4BD8-A1DB-02429330D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493E1987-979A-4FBA-815F-195602F8A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E8CF3C1-6B3E-42A4-A838-DF110E8F5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6D2-A9F5-4B10-B16D-92C6265D8B84}" type="datetimeFigureOut">
              <a:rPr lang="th-TH" smtClean="0"/>
              <a:t>12/06/67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72F501A-0135-4CEC-AF62-4CC36BECF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D0ACCB01-2C9D-4FA5-B6E4-8DDFC0855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0D2-7FAE-4AFF-B454-C1590A09C5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30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3FAC819-716C-45A0-BF12-67F28292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4AECF2A9-E0EC-4E86-8686-4AA6538DAC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6A4FE388-F12F-4030-9C44-159B433FB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2104D03-DF9D-4DC4-BD66-A34219C0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96D2-A9F5-4B10-B16D-92C6265D8B84}" type="datetimeFigureOut">
              <a:rPr lang="th-TH" smtClean="0"/>
              <a:t>12/06/67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87248DE-4010-4305-9D40-4F045C70F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DC85832-51AE-426F-AE7F-CB9BFD33F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70D2-7FAE-4AFF-B454-C1590A09C5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5504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รูปภาพ 12">
            <a:extLst>
              <a:ext uri="{FF2B5EF4-FFF2-40B4-BE49-F238E27FC236}">
                <a16:creationId xmlns:a16="http://schemas.microsoft.com/office/drawing/2014/main" id="{428526A7-BC88-4D95-AA0A-2E28271D0E3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363" y="729000"/>
            <a:ext cx="4309275" cy="5400000"/>
          </a:xfrm>
          <a:prstGeom prst="rect">
            <a:avLst/>
          </a:prstGeom>
        </p:spPr>
      </p:pic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6B131CBB-D67A-4BD0-BE6C-9B88F8EE6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300" y="392833"/>
            <a:ext cx="10515600" cy="82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dirty="0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1D18293-C6DD-4F83-882D-95C11436F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6218"/>
            <a:ext cx="10515600" cy="4800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dirty="0"/>
              <a:t>คลิกเพื่อแก้ไขสไตล์ของข้อความต้นแบบ</a:t>
            </a:r>
          </a:p>
          <a:p>
            <a:pPr lvl="1"/>
            <a:r>
              <a:rPr lang="th-TH" dirty="0"/>
              <a:t>ระดับที่สอง</a:t>
            </a:r>
          </a:p>
          <a:p>
            <a:pPr lvl="2"/>
            <a:r>
              <a:rPr lang="th-TH" dirty="0"/>
              <a:t>ระดับที่สาม</a:t>
            </a:r>
          </a:p>
          <a:p>
            <a:pPr lvl="3"/>
            <a:r>
              <a:rPr lang="th-TH" dirty="0"/>
              <a:t>ระดับที่สี่</a:t>
            </a:r>
          </a:p>
          <a:p>
            <a:pPr lvl="4"/>
            <a:r>
              <a:rPr lang="th-TH" dirty="0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0D498B7-024B-46CA-82B9-9DEC5DE32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</a:lstStyle>
          <a:p>
            <a:fld id="{445A96D2-A9F5-4B10-B16D-92C6265D8B84}" type="datetimeFigureOut">
              <a:rPr lang="th-TH" smtClean="0"/>
              <a:pPr/>
              <a:t>12/06/67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56CC928-9A93-49DA-9A01-75963053F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C431BED-494D-414F-B92E-848EA2503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</a:lstStyle>
          <a:p>
            <a:fld id="{238070D2-7FAE-4AFF-B454-C1590A09C5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101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TH Niramit AS" panose="02000506000000020004" pitchFamily="2" charset="-34"/>
          <a:ea typeface="+mj-ea"/>
          <a:cs typeface="TH Niramit AS" panose="02000506000000020004" pitchFamily="2" charset="-34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H Niramit AS" panose="02000506000000020004" pitchFamily="2" charset="-34"/>
          <a:ea typeface="+mn-ea"/>
          <a:cs typeface="TH Niramit AS" panose="02000506000000020004" pitchFamily="2" charset="-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H Niramit AS" panose="02000506000000020004" pitchFamily="2" charset="-34"/>
          <a:ea typeface="+mn-ea"/>
          <a:cs typeface="TH Niramit AS" panose="02000506000000020004" pitchFamily="2" charset="-34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H Niramit AS" panose="02000506000000020004" pitchFamily="2" charset="-34"/>
          <a:ea typeface="+mn-ea"/>
          <a:cs typeface="TH Niramit AS" panose="02000506000000020004" pitchFamily="2" charset="-34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Niramit AS" panose="02000506000000020004" pitchFamily="2" charset="-34"/>
          <a:ea typeface="+mn-ea"/>
          <a:cs typeface="TH Niramit AS" panose="02000506000000020004" pitchFamily="2" charset="-34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Niramit AS" panose="02000506000000020004" pitchFamily="2" charset="-34"/>
          <a:ea typeface="+mn-ea"/>
          <a:cs typeface="TH Niramit AS" panose="02000506000000020004" pitchFamily="2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6">
            <a:extLst>
              <a:ext uri="{FF2B5EF4-FFF2-40B4-BE49-F238E27FC236}">
                <a16:creationId xmlns:a16="http://schemas.microsoft.com/office/drawing/2014/main" id="{D0F08A68-DA34-4C96-9DF0-6AFD78113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0036"/>
            <a:ext cx="10515600" cy="4597929"/>
          </a:xfrm>
        </p:spPr>
        <p:txBody>
          <a:bodyPr anchor="ctr">
            <a:normAutofit/>
          </a:bodyPr>
          <a:lstStyle/>
          <a:p>
            <a:pPr algn="ctr"/>
            <a:r>
              <a:rPr lang="th-TH" sz="4400" dirty="0"/>
              <a:t>กรอบแนวคิดการ</a:t>
            </a:r>
            <a:r>
              <a:rPr lang="en-US" sz="4400" dirty="0">
                <a:solidFill>
                  <a:srgbClr val="FF0000"/>
                </a:solidFill>
              </a:rPr>
              <a:t>[</a:t>
            </a:r>
            <a:r>
              <a:rPr lang="th-TH" sz="4400" dirty="0">
                <a:solidFill>
                  <a:srgbClr val="FF0000"/>
                </a:solidFill>
              </a:rPr>
              <a:t>พัฒนา/ปรับปรุง</a:t>
            </a:r>
            <a:r>
              <a:rPr lang="en-US" sz="4400" dirty="0">
                <a:solidFill>
                  <a:srgbClr val="FF0000"/>
                </a:solidFill>
              </a:rPr>
              <a:t>]</a:t>
            </a:r>
            <a:r>
              <a:rPr lang="th-TH" sz="4400" dirty="0"/>
              <a:t>หลักสูตร</a:t>
            </a:r>
            <a:br>
              <a:rPr lang="th-TH" sz="4400" dirty="0"/>
            </a:br>
            <a:r>
              <a:rPr lang="th-TH" sz="4400" dirty="0"/>
              <a:t>หลักสูตร</a:t>
            </a:r>
            <a:r>
              <a:rPr lang="en-US" sz="4400" dirty="0">
                <a:solidFill>
                  <a:srgbClr val="FF0000"/>
                </a:solidFill>
              </a:rPr>
              <a:t>[</a:t>
            </a:r>
            <a:r>
              <a:rPr lang="th-TH" sz="4400" dirty="0">
                <a:solidFill>
                  <a:srgbClr val="FF0000"/>
                </a:solidFill>
              </a:rPr>
              <a:t>ระบุชื่อหลักสูตร</a:t>
            </a:r>
            <a:r>
              <a:rPr lang="en-US" sz="4400" dirty="0">
                <a:solidFill>
                  <a:srgbClr val="FF0000"/>
                </a:solidFill>
              </a:rPr>
              <a:t>]</a:t>
            </a:r>
            <a:br>
              <a:rPr lang="th-TH" sz="4400" dirty="0"/>
            </a:br>
            <a:r>
              <a:rPr lang="th-TH" sz="4400" dirty="0"/>
              <a:t>สาขาวิชา</a:t>
            </a:r>
            <a:r>
              <a:rPr lang="en-US" sz="4400" dirty="0">
                <a:solidFill>
                  <a:srgbClr val="FF0000"/>
                </a:solidFill>
              </a:rPr>
              <a:t>[</a:t>
            </a:r>
            <a:r>
              <a:rPr lang="th-TH" sz="4400" dirty="0">
                <a:solidFill>
                  <a:srgbClr val="FF0000"/>
                </a:solidFill>
              </a:rPr>
              <a:t>ระบุชื่อสาขาวิชา</a:t>
            </a:r>
            <a:r>
              <a:rPr lang="en-US" sz="4400" dirty="0">
                <a:solidFill>
                  <a:srgbClr val="FF0000"/>
                </a:solidFill>
              </a:rPr>
              <a:t>]</a:t>
            </a:r>
            <a:br>
              <a:rPr lang="th-TH" sz="4400" dirty="0"/>
            </a:br>
            <a:r>
              <a:rPr lang="th-TH" sz="4400" dirty="0"/>
              <a:t>หลักสูตร</a:t>
            </a:r>
            <a:r>
              <a:rPr lang="en-US" sz="4400" dirty="0">
                <a:solidFill>
                  <a:srgbClr val="FF0000"/>
                </a:solidFill>
              </a:rPr>
              <a:t>[</a:t>
            </a:r>
            <a:r>
              <a:rPr lang="th-TH" sz="4400" dirty="0">
                <a:solidFill>
                  <a:srgbClr val="FF0000"/>
                </a:solidFill>
              </a:rPr>
              <a:t>ใหม่/ปรับปรุง</a:t>
            </a:r>
            <a:r>
              <a:rPr lang="en-US" sz="4400" dirty="0">
                <a:solidFill>
                  <a:srgbClr val="FF0000"/>
                </a:solidFill>
              </a:rPr>
              <a:t>]</a:t>
            </a:r>
            <a:r>
              <a:rPr lang="th-TH" sz="4400" dirty="0"/>
              <a:t> พ.ศ. </a:t>
            </a:r>
            <a:r>
              <a:rPr lang="en-US" sz="4400" dirty="0">
                <a:solidFill>
                  <a:srgbClr val="FF0000"/>
                </a:solidFill>
              </a:rPr>
              <a:t>[</a:t>
            </a:r>
            <a:r>
              <a:rPr lang="th-TH" sz="4400" dirty="0">
                <a:solidFill>
                  <a:srgbClr val="FF0000"/>
                </a:solidFill>
              </a:rPr>
              <a:t>ระบุปี พ.ศ.</a:t>
            </a:r>
            <a:r>
              <a:rPr lang="en-US" sz="4400" dirty="0">
                <a:solidFill>
                  <a:srgbClr val="FF0000"/>
                </a:solidFill>
              </a:rPr>
              <a:t>]</a:t>
            </a:r>
            <a:br>
              <a:rPr lang="th-TH" sz="4400" dirty="0">
                <a:solidFill>
                  <a:srgbClr val="FF0000"/>
                </a:solidFill>
              </a:rPr>
            </a:br>
            <a:r>
              <a:rPr lang="th-TH" sz="4400" dirty="0"/>
              <a:t>คณะ</a:t>
            </a:r>
            <a:r>
              <a:rPr lang="en-US" sz="4400" dirty="0">
                <a:solidFill>
                  <a:srgbClr val="FF0000"/>
                </a:solidFill>
              </a:rPr>
              <a:t>[</a:t>
            </a:r>
            <a:r>
              <a:rPr lang="th-TH" sz="4400" dirty="0">
                <a:solidFill>
                  <a:srgbClr val="FF0000"/>
                </a:solidFill>
              </a:rPr>
              <a:t>ระบุชื่อคณะ</a:t>
            </a:r>
            <a:r>
              <a:rPr lang="en-US" sz="4400" dirty="0">
                <a:solidFill>
                  <a:srgbClr val="FF0000"/>
                </a:solidFill>
              </a:rPr>
              <a:t>]</a:t>
            </a:r>
            <a:br>
              <a:rPr lang="th-TH" sz="4400" dirty="0">
                <a:solidFill>
                  <a:srgbClr val="FF0000"/>
                </a:solidFill>
              </a:rPr>
            </a:br>
            <a:r>
              <a:rPr lang="th-TH" sz="4400" dirty="0"/>
              <a:t>มหาวิทยาลัยราชภัฏสุราษฎร์ธานี</a:t>
            </a:r>
            <a:endParaRPr lang="th-TH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97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en-US" sz="3600" dirty="0"/>
              <a:t>Year Learning Outcomes, YLOs</a:t>
            </a:r>
            <a:endParaRPr lang="th-TH" sz="3600" dirty="0"/>
          </a:p>
        </p:txBody>
      </p:sp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11C66793-C788-49B4-AA03-33AEFE9242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810378"/>
              </p:ext>
            </p:extLst>
          </p:nvPr>
        </p:nvGraphicFramePr>
        <p:xfrm>
          <a:off x="838200" y="1376363"/>
          <a:ext cx="10515597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1216455370"/>
                    </a:ext>
                  </a:extLst>
                </a:gridCol>
                <a:gridCol w="1185333">
                  <a:extLst>
                    <a:ext uri="{9D8B030D-6E8A-4147-A177-3AD203B41FA5}">
                      <a16:colId xmlns:a16="http://schemas.microsoft.com/office/drawing/2014/main" val="1945415434"/>
                    </a:ext>
                  </a:extLst>
                </a:gridCol>
                <a:gridCol w="8178797">
                  <a:extLst>
                    <a:ext uri="{9D8B030D-6E8A-4147-A177-3AD203B41FA5}">
                      <a16:colId xmlns:a16="http://schemas.microsoft.com/office/drawing/2014/main" val="189054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ชั้นปี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ด้าน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ผลลัพธ์การเรียนรู้ที่คาดหวังรายชั้นปี (</a:t>
                      </a:r>
                      <a:r>
                        <a:rPr lang="en-US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Year Learning Outcomes, YLOs)</a:t>
                      </a:r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257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ความรู้</a:t>
                      </a:r>
                      <a:endParaRPr lang="en-US" sz="2000" dirty="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997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00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ทักษะ</a:t>
                      </a:r>
                      <a:endParaRPr lang="en-US" sz="200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913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จริยธรรม</a:t>
                      </a:r>
                      <a:endParaRPr lang="en-US" sz="200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53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ลักษณะบุคคล</a:t>
                      </a:r>
                      <a:endParaRPr lang="en-US" sz="2000" dirty="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056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</a:t>
                      </a:r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ความรู้</a:t>
                      </a:r>
                      <a:endParaRPr lang="en-US" sz="2000" dirty="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753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ทักษะ</a:t>
                      </a:r>
                      <a:endParaRPr lang="en-US" sz="200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771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จริยธรรม</a:t>
                      </a:r>
                      <a:endParaRPr lang="en-US" sz="200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044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ลักษณะบุคคล</a:t>
                      </a:r>
                      <a:endParaRPr lang="en-US" sz="2000" dirty="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87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185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en-US" sz="3600" dirty="0"/>
              <a:t>Year Learning Outcomes, YLOs</a:t>
            </a:r>
            <a:endParaRPr lang="th-TH" sz="3600" dirty="0"/>
          </a:p>
        </p:txBody>
      </p:sp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11C66793-C788-49B4-AA03-33AEFE9242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186543"/>
              </p:ext>
            </p:extLst>
          </p:nvPr>
        </p:nvGraphicFramePr>
        <p:xfrm>
          <a:off x="838200" y="1376363"/>
          <a:ext cx="10515597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1216455370"/>
                    </a:ext>
                  </a:extLst>
                </a:gridCol>
                <a:gridCol w="1185333">
                  <a:extLst>
                    <a:ext uri="{9D8B030D-6E8A-4147-A177-3AD203B41FA5}">
                      <a16:colId xmlns:a16="http://schemas.microsoft.com/office/drawing/2014/main" val="1945415434"/>
                    </a:ext>
                  </a:extLst>
                </a:gridCol>
                <a:gridCol w="8178797">
                  <a:extLst>
                    <a:ext uri="{9D8B030D-6E8A-4147-A177-3AD203B41FA5}">
                      <a16:colId xmlns:a16="http://schemas.microsoft.com/office/drawing/2014/main" val="189054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ชั้นปี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ด้าน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ผลลัพธ์การเรียนรู้ที่คาดหวังรายชั้นปี (</a:t>
                      </a:r>
                      <a:r>
                        <a:rPr lang="en-US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Year Learning Outcomes, YLOs)</a:t>
                      </a:r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257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ความรู้</a:t>
                      </a:r>
                      <a:endParaRPr lang="en-US" sz="2000" dirty="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997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00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ทักษะ</a:t>
                      </a:r>
                      <a:endParaRPr lang="en-US" sz="200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913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จริยธรรม</a:t>
                      </a:r>
                      <a:endParaRPr lang="en-US" sz="2000" dirty="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53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ลักษณะบุคคล</a:t>
                      </a:r>
                      <a:endParaRPr lang="en-US" sz="2000" dirty="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056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ความรู้</a:t>
                      </a:r>
                      <a:endParaRPr lang="en-US" sz="2000" dirty="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753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ทักษะ</a:t>
                      </a:r>
                      <a:endParaRPr lang="en-US" sz="200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771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จริยธรรม</a:t>
                      </a:r>
                      <a:endParaRPr lang="en-US" sz="200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044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5255" algn="l"/>
                          <a:tab pos="270510" algn="l"/>
                          <a:tab pos="540385" algn="l"/>
                          <a:tab pos="675005" algn="l"/>
                          <a:tab pos="810260" algn="l"/>
                          <a:tab pos="944880" algn="l"/>
                          <a:tab pos="1080135" algn="l"/>
                          <a:tab pos="1215390" algn="l"/>
                          <a:tab pos="1350010" algn="l"/>
                          <a:tab pos="1485265" algn="l"/>
                          <a:tab pos="1620520" algn="l"/>
                          <a:tab pos="1755140" algn="l"/>
                          <a:tab pos="1890395" algn="l"/>
                          <a:tab pos="2025015" algn="l"/>
                          <a:tab pos="2160270" algn="l"/>
                          <a:tab pos="2295525" algn="l"/>
                          <a:tab pos="2430145" algn="l"/>
                          <a:tab pos="2565400" algn="l"/>
                          <a:tab pos="2700655" algn="l"/>
                          <a:tab pos="2835275" algn="l"/>
                          <a:tab pos="2970530" algn="l"/>
                          <a:tab pos="3105150" algn="l"/>
                          <a:tab pos="3240405" algn="l"/>
                          <a:tab pos="3375660" algn="l"/>
                          <a:tab pos="3510280" algn="l"/>
                          <a:tab pos="3645535" algn="l"/>
                          <a:tab pos="3780790" algn="l"/>
                          <a:tab pos="3915410" algn="l"/>
                          <a:tab pos="4050665" algn="l"/>
                          <a:tab pos="4185285" algn="l"/>
                          <a:tab pos="4320540" algn="l"/>
                          <a:tab pos="4455795" algn="l"/>
                        </a:tabLst>
                      </a:pPr>
                      <a:r>
                        <a:rPr lang="th-TH" sz="20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ลักษณะบุคคล</a:t>
                      </a:r>
                      <a:endParaRPr lang="en-US" sz="2000" dirty="0">
                        <a:effectLst/>
                        <a:latin typeface="TH Niramit AS" panose="02000506000000020004" pitchFamily="2" charset="-34"/>
                        <a:ea typeface="Times New Roman" panose="02020603050405020304" pitchFamily="18" charset="0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"สิ้นปีการศึกษา"]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87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39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ความเชื่อมโยงระหว่างรายวิชาในหลักสูตร</a:t>
            </a:r>
            <a:br>
              <a:rPr lang="th-TH" sz="3600" dirty="0"/>
            </a:br>
            <a:r>
              <a:rPr lang="th-TH" sz="3600" dirty="0"/>
              <a:t>กับหลักสูตรที่ใกล้เคียงกันและความต้องการของผู้มีส่วนได้ส่วนเสีย</a:t>
            </a:r>
            <a:endParaRPr lang="th-TH" sz="3600" dirty="0">
              <a:solidFill>
                <a:srgbClr val="FF0000"/>
              </a:solidFill>
            </a:endParaRPr>
          </a:p>
        </p:txBody>
      </p:sp>
      <p:sp>
        <p:nvSpPr>
          <p:cNvPr id="8" name="ตัวแทนเนื้อหา 7">
            <a:extLst>
              <a:ext uri="{FF2B5EF4-FFF2-40B4-BE49-F238E27FC236}">
                <a16:creationId xmlns:a16="http://schemas.microsoft.com/office/drawing/2014/main" id="{B33171D8-700D-436A-9631-F411D92E8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h-TH" sz="1800" dirty="0"/>
          </a:p>
          <a:p>
            <a:endParaRPr lang="th-TH" sz="1800" dirty="0"/>
          </a:p>
          <a:p>
            <a:endParaRPr lang="th-TH" sz="1800" dirty="0"/>
          </a:p>
          <a:p>
            <a:endParaRPr lang="th-TH" sz="1800" dirty="0"/>
          </a:p>
          <a:p>
            <a:endParaRPr lang="th-TH" sz="1800" dirty="0"/>
          </a:p>
          <a:p>
            <a:endParaRPr lang="th-TH" sz="1800" dirty="0"/>
          </a:p>
          <a:p>
            <a:pPr marL="0" indent="0">
              <a:buNone/>
            </a:pPr>
            <a:endParaRPr lang="th-TH" sz="1800" dirty="0"/>
          </a:p>
          <a:p>
            <a:pPr marL="0" indent="0">
              <a:buNone/>
            </a:pPr>
            <a:endParaRPr lang="th-TH" sz="1800" dirty="0"/>
          </a:p>
          <a:p>
            <a:pPr marL="0" indent="0">
              <a:spcBef>
                <a:spcPts val="0"/>
              </a:spcBef>
              <a:buNone/>
            </a:pPr>
            <a:r>
              <a:rPr lang="th-TH" sz="1800" dirty="0"/>
              <a:t>หมายเหตุ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800" dirty="0"/>
              <a:t>	1 หมายถึง ความต้องการของผู้มีส่วนได้ส่วนเสีย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800" dirty="0"/>
              <a:t>	2 หมายถึง </a:t>
            </a:r>
            <a:r>
              <a:rPr lang="th-TH" sz="1800" dirty="0">
                <a:solidFill>
                  <a:srgbClr val="FF0000"/>
                </a:solidFill>
              </a:rPr>
              <a:t>[ระบุชื่อหลักสูตร] [ระบุชื่อมหาวิทยาลัย] [ระบุประเทศ]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800" dirty="0"/>
              <a:t>	</a:t>
            </a:r>
            <a:r>
              <a:rPr lang="th-TH" sz="1800"/>
              <a:t>3 หมายถึง </a:t>
            </a:r>
            <a:r>
              <a:rPr lang="th-TH" sz="1800">
                <a:solidFill>
                  <a:srgbClr val="FF0000"/>
                </a:solidFill>
              </a:rPr>
              <a:t>[ระบุชื่อหลักสูตร] [ระบุชื่อมหาวิทยาลัย] [ระบุประเทศ]</a:t>
            </a:r>
            <a:endParaRPr lang="th-TH" sz="1800" dirty="0"/>
          </a:p>
          <a:p>
            <a:endParaRPr lang="th-TH" sz="2400" dirty="0"/>
          </a:p>
        </p:txBody>
      </p:sp>
      <p:graphicFrame>
        <p:nvGraphicFramePr>
          <p:cNvPr id="6" name="ตาราง 6">
            <a:extLst>
              <a:ext uri="{FF2B5EF4-FFF2-40B4-BE49-F238E27FC236}">
                <a16:creationId xmlns:a16="http://schemas.microsoft.com/office/drawing/2014/main" id="{26FB2F75-D7BB-4A52-BF3B-E845A43019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945811"/>
              </p:ext>
            </p:extLst>
          </p:nvPr>
        </p:nvGraphicFramePr>
        <p:xfrm>
          <a:off x="1344000" y="1827106"/>
          <a:ext cx="9504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0">
                  <a:extLst>
                    <a:ext uri="{9D8B030D-6E8A-4147-A177-3AD203B41FA5}">
                      <a16:colId xmlns:a16="http://schemas.microsoft.com/office/drawing/2014/main" val="211365275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19058592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64590636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2916124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2991514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66666603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18767112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09598377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890013855"/>
                    </a:ext>
                  </a:extLst>
                </a:gridCol>
              </a:tblGrid>
              <a:tr h="3882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รายวิชา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780116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 2" panose="05020102010507070707" pitchFamily="18" charset="2"/>
                        </a:rPr>
                        <a:t>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  <a:sym typeface="Wingdings 2" panose="05020102010507070707" pitchFamily="18" charset="2"/>
                        </a:rPr>
                        <a:t>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3692156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4179886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8152401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[ระบุชื่อวิชา] น(ท-ป-ศ)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7298008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[ระบุชื่อวิชา] น(ท-ป-ศ)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153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878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เปรียบเทียบความแตกต่างของหลักสูตร </a:t>
            </a:r>
            <a:r>
              <a:rPr lang="th-TH" sz="3600" dirty="0">
                <a:solidFill>
                  <a:srgbClr val="FF0000"/>
                </a:solidFill>
              </a:rPr>
              <a:t>(เฉพาะหลักสูตรปรับปรุง)</a:t>
            </a:r>
            <a:endParaRPr lang="th-TH" sz="3600" dirty="0"/>
          </a:p>
        </p:txBody>
      </p:sp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03967B29-9E6F-4971-A89E-CC6A631348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465524"/>
              </p:ext>
            </p:extLst>
          </p:nvPr>
        </p:nvGraphicFramePr>
        <p:xfrm>
          <a:off x="696000" y="1376363"/>
          <a:ext cx="10800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35917081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3768099572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1401547082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2829422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ที่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รายการ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1600" b="1" kern="1200" dirty="0">
                          <a:solidFill>
                            <a:schemeClr val="lt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หลักสูตรเดิม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1600" b="1" kern="1200" dirty="0">
                          <a:solidFill>
                            <a:schemeClr val="lt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หลักสูตรปรับปรุง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736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h-TH" sz="1600" kern="1200" dirty="0">
                          <a:solidFill>
                            <a:schemeClr val="dk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ชื่อปริญญา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156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8640" algn="l"/>
                          <a:tab pos="777240" algn="l"/>
                          <a:tab pos="1005840" algn="l"/>
                          <a:tab pos="1234440" algn="l"/>
                          <a:tab pos="1463040" algn="l"/>
                          <a:tab pos="1691640" algn="l"/>
                          <a:tab pos="1920240" algn="l"/>
                          <a:tab pos="2148840" algn="l"/>
                          <a:tab pos="2377440" algn="l"/>
                          <a:tab pos="2606040" algn="l"/>
                          <a:tab pos="2834640" algn="l"/>
                        </a:tabLst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ชื่อสาขาวิชา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8282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8640" algn="l"/>
                          <a:tab pos="777240" algn="l"/>
                          <a:tab pos="1005840" algn="l"/>
                          <a:tab pos="1234440" algn="l"/>
                          <a:tab pos="1463040" algn="l"/>
                          <a:tab pos="1691640" algn="l"/>
                          <a:tab pos="1920240" algn="l"/>
                          <a:tab pos="2148840" algn="l"/>
                          <a:tab pos="2377440" algn="l"/>
                          <a:tab pos="2606040" algn="l"/>
                          <a:tab pos="2834640" algn="l"/>
                        </a:tabLst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วิชาเอก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164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8640" algn="l"/>
                          <a:tab pos="777240" algn="l"/>
                          <a:tab pos="1005840" algn="l"/>
                          <a:tab pos="1234440" algn="l"/>
                          <a:tab pos="1463040" algn="l"/>
                          <a:tab pos="1691640" algn="l"/>
                          <a:tab pos="1920240" algn="l"/>
                          <a:tab pos="2148840" algn="l"/>
                          <a:tab pos="2377440" algn="l"/>
                          <a:tab pos="2606040" algn="l"/>
                          <a:tab pos="2834640" algn="l"/>
                        </a:tabLst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วัตถุประสงค์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5182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8640" algn="l"/>
                          <a:tab pos="777240" algn="l"/>
                          <a:tab pos="1005840" algn="l"/>
                          <a:tab pos="1234440" algn="l"/>
                          <a:tab pos="1463040" algn="l"/>
                          <a:tab pos="1691640" algn="l"/>
                          <a:tab pos="1920240" algn="l"/>
                          <a:tab pos="2148840" algn="l"/>
                          <a:tab pos="2377440" algn="l"/>
                          <a:tab pos="2606040" algn="l"/>
                          <a:tab pos="2834640" algn="l"/>
                        </a:tabLst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จำนวนหน่วยกิตรวม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311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8640" algn="l"/>
                          <a:tab pos="777240" algn="l"/>
                          <a:tab pos="1005840" algn="l"/>
                          <a:tab pos="1234440" algn="l"/>
                          <a:tab pos="1463040" algn="l"/>
                          <a:tab pos="1691640" algn="l"/>
                          <a:tab pos="1920240" algn="l"/>
                          <a:tab pos="2148840" algn="l"/>
                          <a:tab pos="2377440" algn="l"/>
                          <a:tab pos="2606040" algn="l"/>
                          <a:tab pos="2834640" algn="l"/>
                        </a:tabLst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โครงสร้างหลักสูตร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2488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8640" algn="l"/>
                          <a:tab pos="777240" algn="l"/>
                          <a:tab pos="1005840" algn="l"/>
                          <a:tab pos="1234440" algn="l"/>
                          <a:tab pos="1463040" algn="l"/>
                          <a:tab pos="1691640" algn="l"/>
                          <a:tab pos="1920240" algn="l"/>
                          <a:tab pos="2148840" algn="l"/>
                          <a:tab pos="2377440" algn="l"/>
                          <a:tab pos="2606040" algn="l"/>
                          <a:tab pos="2834640" algn="l"/>
                        </a:tabLst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จำนวนรายวิชาทั้งหมด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0323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8640" algn="l"/>
                          <a:tab pos="777240" algn="l"/>
                          <a:tab pos="1005840" algn="l"/>
                          <a:tab pos="1234440" algn="l"/>
                          <a:tab pos="1463040" algn="l"/>
                          <a:tab pos="1691640" algn="l"/>
                          <a:tab pos="1920240" algn="l"/>
                          <a:tab pos="2148840" algn="l"/>
                          <a:tab pos="2377440" algn="l"/>
                          <a:tab pos="2606040" algn="l"/>
                          <a:tab pos="2834640" algn="l"/>
                        </a:tabLst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จำนวนรายวิชาใหม่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244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8640" algn="l"/>
                          <a:tab pos="777240" algn="l"/>
                          <a:tab pos="1005840" algn="l"/>
                          <a:tab pos="1234440" algn="l"/>
                          <a:tab pos="1463040" algn="l"/>
                          <a:tab pos="1691640" algn="l"/>
                          <a:tab pos="1920240" algn="l"/>
                          <a:tab pos="2148840" algn="l"/>
                          <a:tab pos="2377440" algn="l"/>
                          <a:tab pos="2606040" algn="l"/>
                          <a:tab pos="2834640" algn="l"/>
                        </a:tabLst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จำนวนรายวิชาที่ปรับคำอธิบายรายวิชา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920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8640" algn="l"/>
                          <a:tab pos="777240" algn="l"/>
                          <a:tab pos="1005840" algn="l"/>
                          <a:tab pos="1234440" algn="l"/>
                          <a:tab pos="1463040" algn="l"/>
                          <a:tab pos="1691640" algn="l"/>
                          <a:tab pos="1920240" algn="l"/>
                          <a:tab pos="2148840" algn="l"/>
                          <a:tab pos="2377440" algn="l"/>
                          <a:tab pos="2606040" algn="l"/>
                          <a:tab pos="2834640" algn="l"/>
                        </a:tabLst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รูปแบบการเรียนการสอน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7690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8640" algn="l"/>
                          <a:tab pos="777240" algn="l"/>
                          <a:tab pos="1005840" algn="l"/>
                          <a:tab pos="1234440" algn="l"/>
                          <a:tab pos="1463040" algn="l"/>
                          <a:tab pos="1691640" algn="l"/>
                          <a:tab pos="1920240" algn="l"/>
                          <a:tab pos="2148840" algn="l"/>
                          <a:tab pos="2377440" algn="l"/>
                          <a:tab pos="2606040" algn="l"/>
                          <a:tab pos="2834640" algn="l"/>
                        </a:tabLst>
                      </a:pPr>
                      <a:r>
                        <a:rPr lang="th-TH" sz="1600" kern="1200" dirty="0">
                          <a:solidFill>
                            <a:schemeClr val="dk1"/>
                          </a:solidFill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การเพิ่มมูลค่าหลักสูตร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072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079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ข้อมูลสถิติย้อนหลัง </a:t>
            </a:r>
            <a:r>
              <a:rPr lang="th-TH" sz="3600" dirty="0">
                <a:solidFill>
                  <a:srgbClr val="FF0000"/>
                </a:solidFill>
              </a:rPr>
              <a:t>(เฉพาะหลักสูตรปรับปรุง)</a:t>
            </a:r>
          </a:p>
        </p:txBody>
      </p:sp>
      <p:sp>
        <p:nvSpPr>
          <p:cNvPr id="8" name="ตัวแทนเนื้อหา 7">
            <a:extLst>
              <a:ext uri="{FF2B5EF4-FFF2-40B4-BE49-F238E27FC236}">
                <a16:creationId xmlns:a16="http://schemas.microsoft.com/office/drawing/2014/main" id="{B33171D8-700D-436A-9631-F411D92E8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400" dirty="0"/>
              <a:t>ข้อมูลจำนวนนักศึกษา</a:t>
            </a:r>
          </a:p>
          <a:p>
            <a:endParaRPr lang="th-TH" sz="2400" dirty="0"/>
          </a:p>
          <a:p>
            <a:endParaRPr lang="th-TH" sz="2400" dirty="0"/>
          </a:p>
          <a:p>
            <a:pPr marL="0" indent="0">
              <a:buNone/>
            </a:pPr>
            <a:endParaRPr lang="th-TH" sz="2400" dirty="0"/>
          </a:p>
          <a:p>
            <a:pPr marL="0" indent="0">
              <a:buNone/>
            </a:pPr>
            <a:endParaRPr lang="th-TH" sz="2400" dirty="0"/>
          </a:p>
          <a:p>
            <a:r>
              <a:rPr lang="th-TH" sz="2400" dirty="0"/>
              <a:t>คุณภาพและความสำเร็จ</a:t>
            </a:r>
          </a:p>
          <a:p>
            <a:endParaRPr lang="th-TH" sz="2400" dirty="0"/>
          </a:p>
        </p:txBody>
      </p:sp>
      <p:graphicFrame>
        <p:nvGraphicFramePr>
          <p:cNvPr id="10" name="ตาราง 6">
            <a:extLst>
              <a:ext uri="{FF2B5EF4-FFF2-40B4-BE49-F238E27FC236}">
                <a16:creationId xmlns:a16="http://schemas.microsoft.com/office/drawing/2014/main" id="{BADF4D11-9BAC-419E-B8C2-133611CCFD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22856"/>
              </p:ext>
            </p:extLst>
          </p:nvPr>
        </p:nvGraphicFramePr>
        <p:xfrm>
          <a:off x="1698191" y="1827106"/>
          <a:ext cx="879561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1196">
                  <a:extLst>
                    <a:ext uri="{9D8B030D-6E8A-4147-A177-3AD203B41FA5}">
                      <a16:colId xmlns:a16="http://schemas.microsoft.com/office/drawing/2014/main" val="2113652752"/>
                    </a:ext>
                  </a:extLst>
                </a:gridCol>
                <a:gridCol w="797647">
                  <a:extLst>
                    <a:ext uri="{9D8B030D-6E8A-4147-A177-3AD203B41FA5}">
                      <a16:colId xmlns:a16="http://schemas.microsoft.com/office/drawing/2014/main" val="129915142"/>
                    </a:ext>
                  </a:extLst>
                </a:gridCol>
                <a:gridCol w="789753">
                  <a:extLst>
                    <a:ext uri="{9D8B030D-6E8A-4147-A177-3AD203B41FA5}">
                      <a16:colId xmlns:a16="http://schemas.microsoft.com/office/drawing/2014/main" val="266666603"/>
                    </a:ext>
                  </a:extLst>
                </a:gridCol>
                <a:gridCol w="797647">
                  <a:extLst>
                    <a:ext uri="{9D8B030D-6E8A-4147-A177-3AD203B41FA5}">
                      <a16:colId xmlns:a16="http://schemas.microsoft.com/office/drawing/2014/main" val="3187671124"/>
                    </a:ext>
                  </a:extLst>
                </a:gridCol>
                <a:gridCol w="795674">
                  <a:extLst>
                    <a:ext uri="{9D8B030D-6E8A-4147-A177-3AD203B41FA5}">
                      <a16:colId xmlns:a16="http://schemas.microsoft.com/office/drawing/2014/main" val="3095983775"/>
                    </a:ext>
                  </a:extLst>
                </a:gridCol>
                <a:gridCol w="793701">
                  <a:extLst>
                    <a:ext uri="{9D8B030D-6E8A-4147-A177-3AD203B41FA5}">
                      <a16:colId xmlns:a16="http://schemas.microsoft.com/office/drawing/2014/main" val="3890013855"/>
                    </a:ext>
                  </a:extLst>
                </a:gridCol>
              </a:tblGrid>
              <a:tr h="3882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รายการ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780116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algn="thaiDist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1. จำนวนนักศึกษาที่เปิดรับ </a:t>
                      </a:r>
                      <a:r>
                        <a:rPr lang="th-TH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(แผนรับ)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92156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algn="thaiDist"/>
                      <a:r>
                        <a:rPr lang="th-TH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2. จำนวนนักศึกษาแรกเข้า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179886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algn="thaiDist"/>
                      <a:r>
                        <a:rPr lang="th-TH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3. จำนวนนักศึกษาออกกลางคัน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52401"/>
                  </a:ext>
                </a:extLst>
              </a:tr>
            </a:tbl>
          </a:graphicData>
        </a:graphic>
      </p:graphicFrame>
      <p:graphicFrame>
        <p:nvGraphicFramePr>
          <p:cNvPr id="11" name="ตาราง 6">
            <a:extLst>
              <a:ext uri="{FF2B5EF4-FFF2-40B4-BE49-F238E27FC236}">
                <a16:creationId xmlns:a16="http://schemas.microsoft.com/office/drawing/2014/main" id="{7F44D20F-3355-42D0-A580-CB82A06177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374456"/>
              </p:ext>
            </p:extLst>
          </p:nvPr>
        </p:nvGraphicFramePr>
        <p:xfrm>
          <a:off x="1698191" y="4102629"/>
          <a:ext cx="8795618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1196">
                  <a:extLst>
                    <a:ext uri="{9D8B030D-6E8A-4147-A177-3AD203B41FA5}">
                      <a16:colId xmlns:a16="http://schemas.microsoft.com/office/drawing/2014/main" val="2113652752"/>
                    </a:ext>
                  </a:extLst>
                </a:gridCol>
                <a:gridCol w="797647">
                  <a:extLst>
                    <a:ext uri="{9D8B030D-6E8A-4147-A177-3AD203B41FA5}">
                      <a16:colId xmlns:a16="http://schemas.microsoft.com/office/drawing/2014/main" val="129915142"/>
                    </a:ext>
                  </a:extLst>
                </a:gridCol>
                <a:gridCol w="789753">
                  <a:extLst>
                    <a:ext uri="{9D8B030D-6E8A-4147-A177-3AD203B41FA5}">
                      <a16:colId xmlns:a16="http://schemas.microsoft.com/office/drawing/2014/main" val="266666603"/>
                    </a:ext>
                  </a:extLst>
                </a:gridCol>
                <a:gridCol w="797647">
                  <a:extLst>
                    <a:ext uri="{9D8B030D-6E8A-4147-A177-3AD203B41FA5}">
                      <a16:colId xmlns:a16="http://schemas.microsoft.com/office/drawing/2014/main" val="3187671124"/>
                    </a:ext>
                  </a:extLst>
                </a:gridCol>
                <a:gridCol w="795674">
                  <a:extLst>
                    <a:ext uri="{9D8B030D-6E8A-4147-A177-3AD203B41FA5}">
                      <a16:colId xmlns:a16="http://schemas.microsoft.com/office/drawing/2014/main" val="3095983775"/>
                    </a:ext>
                  </a:extLst>
                </a:gridCol>
                <a:gridCol w="793701">
                  <a:extLst>
                    <a:ext uri="{9D8B030D-6E8A-4147-A177-3AD203B41FA5}">
                      <a16:colId xmlns:a16="http://schemas.microsoft.com/office/drawing/2014/main" val="3890013855"/>
                    </a:ext>
                  </a:extLst>
                </a:gridCol>
              </a:tblGrid>
              <a:tr h="3882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รายการ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780116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algn="thaiDist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1. จำนวนนักศึกษาที่สำเร็จการศึกษา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92156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algn="thaiDist"/>
                      <a:r>
                        <a:rPr lang="th-TH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2. จำนวนบัณฑิตที่มีงานทำ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179886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algn="thaiDist"/>
                      <a:r>
                        <a:rPr lang="th-TH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3.จำนวนบัณฑิตที่สามารถสอบใบอนุญาต/ใบประกอบวิชาชีพผ่าน </a:t>
                      </a:r>
                      <a:r>
                        <a:rPr lang="th-TH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(ถ้าไม่มี/หรือน้อยเกินไปขอให้ตัดออก)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52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022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การจัดการศึกษาเชิงบูรณาการกับการทำงาน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C02365D-DEB5-4FF5-A164-636C0D2C1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000" y="1270003"/>
            <a:ext cx="10080000" cy="5223930"/>
          </a:xfrm>
        </p:spPr>
        <p:txBody>
          <a:bodyPr>
            <a:noAutofit/>
          </a:bodyPr>
          <a:lstStyle/>
          <a:p>
            <a:pPr algn="thaiDist"/>
            <a:r>
              <a:rPr lang="th-TH" sz="2400" b="1" dirty="0"/>
              <a:t>รูปแบบ/วิธีการจัดการเรียนการสอน</a:t>
            </a:r>
          </a:p>
          <a:p>
            <a:pPr marL="457200" lvl="1" indent="0" algn="thaiDist">
              <a:buNone/>
            </a:pPr>
            <a:r>
              <a:rPr lang="th-TH" sz="2000" dirty="0">
                <a:solidFill>
                  <a:srgbClr val="FF0000"/>
                </a:solidFill>
              </a:rPr>
              <a:t>.........................................................................</a:t>
            </a:r>
          </a:p>
          <a:p>
            <a:pPr marL="457200" lvl="1" indent="0" algn="thaiDist">
              <a:buNone/>
            </a:pPr>
            <a:endParaRPr lang="th-TH" sz="800" dirty="0">
              <a:solidFill>
                <a:srgbClr val="FF0000"/>
              </a:solidFill>
            </a:endParaRPr>
          </a:p>
          <a:p>
            <a:pPr algn="thaiDist"/>
            <a:r>
              <a:rPr lang="th-TH" sz="2400" b="1" dirty="0"/>
              <a:t>ความร่วมมือกับผู้ประกอบการหรือหน่วยงานภายนอก</a:t>
            </a:r>
          </a:p>
          <a:p>
            <a:pPr marL="457200" lvl="1" indent="0" algn="thaiDist">
              <a:buNone/>
            </a:pPr>
            <a:r>
              <a:rPr lang="th-TH" sz="2000" dirty="0">
                <a:solidFill>
                  <a:srgbClr val="FF0000"/>
                </a:solidFill>
              </a:rPr>
              <a:t>.........................................................................</a:t>
            </a:r>
          </a:p>
          <a:p>
            <a:pPr marL="457200" lvl="1" indent="0" algn="thaiDist">
              <a:buNone/>
            </a:pPr>
            <a:endParaRPr lang="th-TH" sz="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5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สมรรถนะที่ต้องการพัฒนา</a:t>
            </a:r>
          </a:p>
        </p:txBody>
      </p:sp>
      <p:graphicFrame>
        <p:nvGraphicFramePr>
          <p:cNvPr id="6" name="ตาราง 6">
            <a:extLst>
              <a:ext uri="{FF2B5EF4-FFF2-40B4-BE49-F238E27FC236}">
                <a16:creationId xmlns:a16="http://schemas.microsoft.com/office/drawing/2014/main" id="{7D5E41C9-0E69-4911-8F4B-70EA728311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801289"/>
              </p:ext>
            </p:extLst>
          </p:nvPr>
        </p:nvGraphicFramePr>
        <p:xfrm>
          <a:off x="696000" y="1376363"/>
          <a:ext cx="10800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294585952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894906414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408573697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3819663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ชั้นปี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สมรรถนะที่ต้องการพัฒนา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รูปแบบ/วิธีการจัดการเรียนการสอน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อื่นๆ (ถ้ามี)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862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622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61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697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763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768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อาจารย์ผู้รับผิดชอบหลักสูตร</a:t>
            </a:r>
          </a:p>
        </p:txBody>
      </p:sp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03967B29-9E6F-4971-A89E-CC6A631348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111893"/>
              </p:ext>
            </p:extLst>
          </p:nvPr>
        </p:nvGraphicFramePr>
        <p:xfrm>
          <a:off x="696000" y="1376363"/>
          <a:ext cx="108000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35917081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3768099572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1401547082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2829422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ที่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ชื่อ-สกุล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คุณวุฒิ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(เรียงจากสูงสุดก่อน)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ผลงานทางวิชาการ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(เฉพาะชื่อผลงาน)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736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ตำแหน่งทางวิชาการ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]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[ชื่อ] [นามสกุล]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56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ตำแหน่งทางวิชาการ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]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[ชื่อ] [นามสกุล]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282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ตำแหน่งทางวิชาการ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]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[ชื่อ] [นามสกุล]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164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ตำแหน่งทางวิชาการ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]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[ชื่อ] [นามสกุล]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182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ตำแหน่งทางวิชาการ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]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[ชื่อ] [นามสกุล]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[ชื่อปริญญา]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[สาขาวิชา]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),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[ชื่อสถาบันการศึกษา]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 (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[ปีที่สำเร็จ]</a:t>
                      </a: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 </a:t>
                      </a:r>
                      <a:r>
                        <a:rPr lang="th-TH" sz="16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[ชื่อผลงานทางวิชาการ]</a:t>
                      </a:r>
                      <a:endParaRPr lang="th-TH" sz="16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311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31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แผนรับนักศึกษา</a:t>
            </a:r>
          </a:p>
        </p:txBody>
      </p:sp>
      <p:sp>
        <p:nvSpPr>
          <p:cNvPr id="8" name="ตัวแทนเนื้อหา 7">
            <a:extLst>
              <a:ext uri="{FF2B5EF4-FFF2-40B4-BE49-F238E27FC236}">
                <a16:creationId xmlns:a16="http://schemas.microsoft.com/office/drawing/2014/main" id="{B33171D8-700D-436A-9631-F411D92E8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h-TH" sz="2400" dirty="0"/>
          </a:p>
          <a:p>
            <a:endParaRPr lang="th-TH" sz="2400" dirty="0"/>
          </a:p>
          <a:p>
            <a:pPr marL="0" indent="0">
              <a:buNone/>
            </a:pPr>
            <a:endParaRPr lang="th-TH" sz="2400" dirty="0"/>
          </a:p>
          <a:p>
            <a:pPr marL="0" indent="0">
              <a:buNone/>
            </a:pPr>
            <a:endParaRPr lang="th-TH" sz="2400" dirty="0"/>
          </a:p>
          <a:p>
            <a:pPr marL="0" indent="0">
              <a:buNone/>
            </a:pPr>
            <a:endParaRPr lang="th-TH" sz="2400" dirty="0"/>
          </a:p>
          <a:p>
            <a:pPr marL="0" indent="0">
              <a:buNone/>
            </a:pPr>
            <a:endParaRPr lang="th-TH" sz="2400" dirty="0"/>
          </a:p>
          <a:p>
            <a:pPr marL="0" indent="0">
              <a:buNone/>
            </a:pPr>
            <a:endParaRPr lang="th-TH" sz="2400" dirty="0"/>
          </a:p>
          <a:p>
            <a:r>
              <a:rPr lang="th-TH" sz="2400" b="1" dirty="0"/>
              <a:t>ค่าธรรมเนียมการศึกษาต่อปี</a:t>
            </a:r>
          </a:p>
          <a:p>
            <a:pPr lvl="1"/>
            <a:r>
              <a:rPr lang="th-TH" sz="2000" dirty="0"/>
              <a:t>โครงการปกติ		</a:t>
            </a:r>
            <a:r>
              <a:rPr lang="th-TH" sz="2000" dirty="0">
                <a:solidFill>
                  <a:srgbClr val="FF0000"/>
                </a:solidFill>
              </a:rPr>
              <a:t>[ระบุค่าธรรมเนียมต่อปี]</a:t>
            </a:r>
            <a:r>
              <a:rPr lang="th-TH" sz="2000" dirty="0"/>
              <a:t> บาท/ปี</a:t>
            </a:r>
          </a:p>
          <a:p>
            <a:pPr lvl="1"/>
            <a:r>
              <a:rPr lang="th-TH" sz="2000" dirty="0"/>
              <a:t>โครงการพิเศษ (กศ.บท.)	</a:t>
            </a:r>
            <a:r>
              <a:rPr lang="th-TH" sz="2000" dirty="0">
                <a:solidFill>
                  <a:srgbClr val="FF0000"/>
                </a:solidFill>
              </a:rPr>
              <a:t>[ระบุค่าธรรมเนียมต่อปี]</a:t>
            </a:r>
            <a:r>
              <a:rPr lang="th-TH" sz="2000" dirty="0"/>
              <a:t> บาท/ปี </a:t>
            </a:r>
            <a:r>
              <a:rPr lang="th-TH" sz="2000" dirty="0">
                <a:solidFill>
                  <a:srgbClr val="FF0000"/>
                </a:solidFill>
              </a:rPr>
              <a:t>(ถ้าไม่มีให้ตัดออก)</a:t>
            </a:r>
          </a:p>
        </p:txBody>
      </p:sp>
      <p:graphicFrame>
        <p:nvGraphicFramePr>
          <p:cNvPr id="10" name="ตาราง 6">
            <a:extLst>
              <a:ext uri="{FF2B5EF4-FFF2-40B4-BE49-F238E27FC236}">
                <a16:creationId xmlns:a16="http://schemas.microsoft.com/office/drawing/2014/main" id="{BADF4D11-9BAC-419E-B8C2-133611CCFD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254181"/>
              </p:ext>
            </p:extLst>
          </p:nvPr>
        </p:nvGraphicFramePr>
        <p:xfrm>
          <a:off x="1698191" y="1369911"/>
          <a:ext cx="8795618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1196">
                  <a:extLst>
                    <a:ext uri="{9D8B030D-6E8A-4147-A177-3AD203B41FA5}">
                      <a16:colId xmlns:a16="http://schemas.microsoft.com/office/drawing/2014/main" val="2113652752"/>
                    </a:ext>
                  </a:extLst>
                </a:gridCol>
                <a:gridCol w="797647">
                  <a:extLst>
                    <a:ext uri="{9D8B030D-6E8A-4147-A177-3AD203B41FA5}">
                      <a16:colId xmlns:a16="http://schemas.microsoft.com/office/drawing/2014/main" val="129915142"/>
                    </a:ext>
                  </a:extLst>
                </a:gridCol>
                <a:gridCol w="789753">
                  <a:extLst>
                    <a:ext uri="{9D8B030D-6E8A-4147-A177-3AD203B41FA5}">
                      <a16:colId xmlns:a16="http://schemas.microsoft.com/office/drawing/2014/main" val="266666603"/>
                    </a:ext>
                  </a:extLst>
                </a:gridCol>
                <a:gridCol w="797647">
                  <a:extLst>
                    <a:ext uri="{9D8B030D-6E8A-4147-A177-3AD203B41FA5}">
                      <a16:colId xmlns:a16="http://schemas.microsoft.com/office/drawing/2014/main" val="3187671124"/>
                    </a:ext>
                  </a:extLst>
                </a:gridCol>
                <a:gridCol w="795674">
                  <a:extLst>
                    <a:ext uri="{9D8B030D-6E8A-4147-A177-3AD203B41FA5}">
                      <a16:colId xmlns:a16="http://schemas.microsoft.com/office/drawing/2014/main" val="3095983775"/>
                    </a:ext>
                  </a:extLst>
                </a:gridCol>
                <a:gridCol w="793701">
                  <a:extLst>
                    <a:ext uri="{9D8B030D-6E8A-4147-A177-3AD203B41FA5}">
                      <a16:colId xmlns:a16="http://schemas.microsoft.com/office/drawing/2014/main" val="3890013855"/>
                    </a:ext>
                  </a:extLst>
                </a:gridCol>
              </a:tblGrid>
              <a:tr h="3882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ชั้นปี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780116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1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92156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179886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52401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561230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รวม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805541"/>
                  </a:ext>
                </a:extLst>
              </a:tr>
              <a:tr h="3882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จำนวนที่คาดว่าจะสำเร็จการศึกษา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-</a:t>
                      </a:r>
                      <a:endParaRPr lang="th-TH" sz="2000" dirty="0">
                        <a:solidFill>
                          <a:schemeClr val="tx1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[XX]</a:t>
                      </a:r>
                      <a:endParaRPr lang="th-TH" sz="2000" dirty="0">
                        <a:solidFill>
                          <a:srgbClr val="FF0000"/>
                        </a:solidFill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782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74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ประมาณการรายรับรายจ่าย</a:t>
            </a:r>
          </a:p>
        </p:txBody>
      </p:sp>
      <p:graphicFrame>
        <p:nvGraphicFramePr>
          <p:cNvPr id="5" name="ตาราง 5">
            <a:extLst>
              <a:ext uri="{FF2B5EF4-FFF2-40B4-BE49-F238E27FC236}">
                <a16:creationId xmlns:a16="http://schemas.microsoft.com/office/drawing/2014/main" id="{DB428769-BD7C-4CD2-9A3A-3480CCF976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576257"/>
              </p:ext>
            </p:extLst>
          </p:nvPr>
        </p:nvGraphicFramePr>
        <p:xfrm>
          <a:off x="1326000" y="1376363"/>
          <a:ext cx="9540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257120405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848372083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225023436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8884086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ปีการศึกษา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รายรับ</a:t>
                      </a:r>
                    </a:p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(บาท/ปี)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รายจ่าย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(บาท/ปี)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ส่วนต่าง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(บาท/ปี)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6390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35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99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8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763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2572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108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รวม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066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502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1"/>
            <a:ext cx="10080000" cy="900000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สรุปการปรับแก้กรอบแนวคิด ตามข้อเสนอแนะของ........................................</a:t>
            </a:r>
            <a:br>
              <a:rPr lang="th-TH" sz="3600" dirty="0"/>
            </a:br>
            <a:r>
              <a:rPr lang="th-TH" sz="3600" dirty="0">
                <a:solidFill>
                  <a:srgbClr val="FF0000"/>
                </a:solidFill>
              </a:rPr>
              <a:t>(เฉพาะหลักสูตรที่มีข้อเสนอแนะให้ปรับแก้)</a:t>
            </a:r>
          </a:p>
        </p:txBody>
      </p:sp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1ACB111E-F726-456D-A49C-9A5D6F60D8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837912"/>
              </p:ext>
            </p:extLst>
          </p:nvPr>
        </p:nvGraphicFramePr>
        <p:xfrm>
          <a:off x="838200" y="1588030"/>
          <a:ext cx="10515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6384736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19773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PLOs</a:t>
                      </a:r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รายวิชาที่ใช้ในการพัฒนา </a:t>
                      </a:r>
                      <a:r>
                        <a:rPr lang="en-US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PLOs</a:t>
                      </a:r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913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thaiDist">
                        <a:buNone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1. 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"สำเร็จการศึกษา"]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  <a:endParaRPr lang="en-US" sz="2000" kern="1200" dirty="0">
                        <a:solidFill>
                          <a:srgbClr val="FF0000"/>
                        </a:solidFill>
                        <a:effectLst/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80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thaiDist">
                        <a:buFont typeface="+mj-lt"/>
                        <a:buNone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2. 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"สำเร็จการศึกษา"]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  <a:endParaRPr lang="en-US" sz="2000" kern="1200" dirty="0">
                        <a:solidFill>
                          <a:srgbClr val="FF0000"/>
                        </a:solidFill>
                        <a:effectLst/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235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thaiDist">
                        <a:buNone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3. 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"สำเร็จการศึกษา"]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  <a:endParaRPr lang="en-US" sz="2000" kern="1200" dirty="0">
                        <a:solidFill>
                          <a:srgbClr val="FF0000"/>
                        </a:solidFill>
                        <a:effectLst/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159849"/>
                  </a:ext>
                </a:extLst>
              </a:tr>
            </a:tbl>
          </a:graphicData>
        </a:graphic>
      </p:graphicFrame>
      <p:sp>
        <p:nvSpPr>
          <p:cNvPr id="5" name="ชื่อเรื่อง 1">
            <a:extLst>
              <a:ext uri="{FF2B5EF4-FFF2-40B4-BE49-F238E27FC236}">
                <a16:creationId xmlns:a16="http://schemas.microsoft.com/office/drawing/2014/main" id="{7492B10C-653C-4C49-B2E6-BB6F969987C0}"/>
              </a:ext>
            </a:extLst>
          </p:cNvPr>
          <p:cNvSpPr txBox="1">
            <a:spLocks/>
          </p:cNvSpPr>
          <p:nvPr/>
        </p:nvSpPr>
        <p:spPr>
          <a:xfrm>
            <a:off x="1056000" y="5252708"/>
            <a:ext cx="10080000" cy="1044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TH Niramit AS" panose="02000506000000020004" pitchFamily="2" charset="-34"/>
                <a:ea typeface="+mj-ea"/>
                <a:cs typeface="TH Niramit AS" panose="02000506000000020004" pitchFamily="2" charset="-34"/>
              </a:defRPr>
            </a:lvl1pPr>
          </a:lstStyle>
          <a:p>
            <a:r>
              <a:rPr lang="th-TH" sz="2000" b="0" dirty="0">
                <a:solidFill>
                  <a:srgbClr val="FF0000"/>
                </a:solidFill>
              </a:rPr>
              <a:t>คำชี้แจง</a:t>
            </a:r>
          </a:p>
          <a:p>
            <a:r>
              <a:rPr lang="th-TH" sz="2000" b="0" dirty="0">
                <a:solidFill>
                  <a:srgbClr val="FF0000"/>
                </a:solidFill>
              </a:rPr>
              <a:t>	- ให้นำเสนอนี้เป็นสไลด์แรกหากเป็นการพิจารณาโดยคณะกรรมการชุดเดิมเป็นครั้งที่สอง</a:t>
            </a:r>
          </a:p>
          <a:p>
            <a:r>
              <a:rPr lang="th-TH" sz="2000" b="0" dirty="0">
                <a:solidFill>
                  <a:srgbClr val="FF0000"/>
                </a:solidFill>
              </a:rPr>
              <a:t>	- หากเป็นการนำเสนอต่อคณะกรรมการชุดใหม่ ให้นำเสนอสไลด์นี้หลังข้อมูลทั่วไปของหลักสูตร </a:t>
            </a:r>
          </a:p>
        </p:txBody>
      </p:sp>
    </p:spTree>
    <p:extLst>
      <p:ext uri="{BB962C8B-B14F-4D97-AF65-F5344CB8AC3E}">
        <p14:creationId xmlns:p14="http://schemas.microsoft.com/office/powerpoint/2010/main" val="385935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ข้อมูลทั่วไปของหลักสูตร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C02365D-DEB5-4FF5-A164-636C0D2C1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000" y="1270003"/>
            <a:ext cx="10080000" cy="5223930"/>
          </a:xfrm>
        </p:spPr>
        <p:txBody>
          <a:bodyPr>
            <a:noAutofit/>
          </a:bodyPr>
          <a:lstStyle/>
          <a:p>
            <a:pPr algn="thaiDist"/>
            <a:r>
              <a:rPr lang="th-TH" sz="2400" b="1" dirty="0"/>
              <a:t>ชื่อหลักสูตร</a:t>
            </a:r>
          </a:p>
          <a:p>
            <a:pPr marL="457200" lvl="1" indent="0" algn="thaiDist">
              <a:buNone/>
            </a:pPr>
            <a:r>
              <a:rPr lang="th-TH" sz="2000" dirty="0"/>
              <a:t>ภาษาไทย</a:t>
            </a:r>
            <a:r>
              <a:rPr lang="en-US" sz="2000" dirty="0"/>
              <a:t> : </a:t>
            </a:r>
            <a:r>
              <a:rPr lang="th-TH" sz="2000" dirty="0"/>
              <a:t>หลักสูตร</a:t>
            </a:r>
            <a:r>
              <a:rPr lang="th-TH" sz="2000" dirty="0">
                <a:solidFill>
                  <a:srgbClr val="FF0000"/>
                </a:solidFill>
              </a:rPr>
              <a:t>[ชื่อหลักสูตรภาษาไทย]</a:t>
            </a:r>
            <a:r>
              <a:rPr lang="th-TH" sz="2000" dirty="0"/>
              <a:t> สาขาวิชา</a:t>
            </a:r>
            <a:r>
              <a:rPr lang="th-TH" sz="2000" dirty="0">
                <a:solidFill>
                  <a:srgbClr val="FF0000"/>
                </a:solidFill>
              </a:rPr>
              <a:t>[ชื่อสาขาวิชาภาษาไทย]</a:t>
            </a:r>
          </a:p>
          <a:p>
            <a:pPr marL="457200" lvl="1" indent="0" algn="thaiDist">
              <a:buNone/>
            </a:pPr>
            <a:r>
              <a:rPr lang="th-TH" sz="2000" dirty="0"/>
              <a:t>ภาษาอังกฤษ</a:t>
            </a:r>
            <a:r>
              <a:rPr lang="en-US" sz="2000" dirty="0"/>
              <a:t> : Bachelor of </a:t>
            </a:r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th-TH" sz="2000" dirty="0">
                <a:solidFill>
                  <a:srgbClr val="FF0000"/>
                </a:solidFill>
              </a:rPr>
              <a:t>ชื่อหลักสูตรภาษาอังกฤษ]</a:t>
            </a:r>
            <a:r>
              <a:rPr lang="th-TH" sz="2000" dirty="0"/>
              <a:t> </a:t>
            </a:r>
            <a:r>
              <a:rPr lang="en-US" sz="2000" dirty="0"/>
              <a:t>Program in </a:t>
            </a:r>
            <a:r>
              <a:rPr lang="th-TH" sz="2000" dirty="0">
                <a:solidFill>
                  <a:srgbClr val="FF0000"/>
                </a:solidFill>
              </a:rPr>
              <a:t>[ชื่อสาขาวิชาภาษาอังกฤษ]</a:t>
            </a:r>
          </a:p>
          <a:p>
            <a:pPr marL="457200" lvl="1" indent="0" algn="thaiDist">
              <a:buNone/>
            </a:pPr>
            <a:endParaRPr lang="th-TH" sz="800" dirty="0">
              <a:solidFill>
                <a:srgbClr val="FF0000"/>
              </a:solidFill>
            </a:endParaRPr>
          </a:p>
          <a:p>
            <a:pPr algn="thaiDist"/>
            <a:r>
              <a:rPr lang="th-TH" sz="2400" b="1" dirty="0"/>
              <a:t>ชื่อปริญญาและสาขาวิชา</a:t>
            </a:r>
          </a:p>
          <a:p>
            <a:pPr marL="457200" lvl="1" indent="0" algn="thaiDist">
              <a:buNone/>
            </a:pPr>
            <a:r>
              <a:rPr lang="th-TH" sz="2000" dirty="0"/>
              <a:t>ชื่อเต็ม (ไทย) </a:t>
            </a:r>
            <a:r>
              <a:rPr lang="th-TH" sz="2000" dirty="0">
                <a:solidFill>
                  <a:srgbClr val="FF0000"/>
                </a:solidFill>
              </a:rPr>
              <a:t>: [ชื่อปริญญาภาษาไทย]</a:t>
            </a:r>
            <a:r>
              <a:rPr lang="th-TH" sz="2000" dirty="0"/>
              <a:t> (</a:t>
            </a:r>
            <a:r>
              <a:rPr lang="th-TH" sz="2000" dirty="0">
                <a:solidFill>
                  <a:srgbClr val="FF0000"/>
                </a:solidFill>
              </a:rPr>
              <a:t>[ชื่อสาขาวิชาภาษาไทย]</a:t>
            </a:r>
            <a:r>
              <a:rPr lang="th-TH" sz="2000" dirty="0"/>
              <a:t>)</a:t>
            </a:r>
          </a:p>
          <a:p>
            <a:pPr marL="457200" lvl="1" indent="0" algn="thaiDist">
              <a:buNone/>
            </a:pPr>
            <a:r>
              <a:rPr lang="th-TH" sz="2000" dirty="0"/>
              <a:t>ชื่อย่อ (ไทย) : </a:t>
            </a:r>
            <a:r>
              <a:rPr lang="th-TH" sz="2000" dirty="0">
                <a:solidFill>
                  <a:srgbClr val="FF0000"/>
                </a:solidFill>
              </a:rPr>
              <a:t>[ชื่อย่อปริญญาภาษาไทย]</a:t>
            </a:r>
            <a:r>
              <a:rPr lang="th-TH" sz="2000" dirty="0"/>
              <a:t> (</a:t>
            </a:r>
            <a:r>
              <a:rPr lang="th-TH" sz="2000" dirty="0">
                <a:solidFill>
                  <a:srgbClr val="FF0000"/>
                </a:solidFill>
              </a:rPr>
              <a:t>[ชื่อสาขาวิชาภาษาไทย]</a:t>
            </a:r>
            <a:r>
              <a:rPr lang="th-TH" sz="2000" dirty="0"/>
              <a:t>)</a:t>
            </a:r>
          </a:p>
          <a:p>
            <a:pPr marL="457200" lvl="1" indent="0" algn="thaiDist">
              <a:buNone/>
            </a:pPr>
            <a:r>
              <a:rPr lang="th-TH" sz="2000" dirty="0"/>
              <a:t>ชื่อเต็ม (อังกฤษ) : </a:t>
            </a:r>
            <a:r>
              <a:rPr lang="th-TH" sz="2000" dirty="0">
                <a:solidFill>
                  <a:srgbClr val="FF0000"/>
                </a:solidFill>
              </a:rPr>
              <a:t>[ชื่อปริญญาภาษาอังกฤษ]</a:t>
            </a:r>
            <a:r>
              <a:rPr lang="th-TH" sz="2000" dirty="0"/>
              <a:t> (</a:t>
            </a:r>
            <a:r>
              <a:rPr lang="th-TH" sz="2000" dirty="0">
                <a:solidFill>
                  <a:srgbClr val="FF0000"/>
                </a:solidFill>
              </a:rPr>
              <a:t>[ชื่อสาขาวิชาภาษาอังกฤษ]</a:t>
            </a:r>
            <a:r>
              <a:rPr lang="th-TH" sz="2000" dirty="0"/>
              <a:t>)</a:t>
            </a:r>
          </a:p>
          <a:p>
            <a:pPr marL="457200" lvl="1" indent="0" algn="thaiDist">
              <a:buNone/>
            </a:pPr>
            <a:r>
              <a:rPr lang="th-TH" sz="2000" dirty="0"/>
              <a:t>ชื่อย่อ (อังกฤษ) : </a:t>
            </a:r>
            <a:r>
              <a:rPr lang="th-TH" sz="2000" dirty="0">
                <a:solidFill>
                  <a:srgbClr val="FF0000"/>
                </a:solidFill>
              </a:rPr>
              <a:t>[ชื่อย่อปริญญาภาษาอังกฤษ]</a:t>
            </a:r>
            <a:r>
              <a:rPr lang="th-TH" sz="2000" dirty="0"/>
              <a:t> (</a:t>
            </a:r>
            <a:r>
              <a:rPr lang="th-TH" sz="2000" dirty="0">
                <a:solidFill>
                  <a:srgbClr val="FF0000"/>
                </a:solidFill>
              </a:rPr>
              <a:t>[ชื่อสาขาวิชาภาษาอังกฤษ]</a:t>
            </a:r>
            <a:r>
              <a:rPr lang="th-TH" sz="2000" dirty="0"/>
              <a:t>)</a:t>
            </a:r>
          </a:p>
          <a:p>
            <a:pPr marL="457200" lvl="1" indent="0" algn="thaiDist">
              <a:buNone/>
            </a:pPr>
            <a:endParaRPr lang="th-TH" sz="800" dirty="0"/>
          </a:p>
          <a:p>
            <a:pPr algn="thaiDist"/>
            <a:r>
              <a:rPr lang="th-TH" sz="2400" b="1" dirty="0"/>
              <a:t>วิชาเอกและวิชาโท </a:t>
            </a:r>
            <a:r>
              <a:rPr lang="en-US" sz="2400" b="1" dirty="0">
                <a:solidFill>
                  <a:srgbClr val="FF0000"/>
                </a:solidFill>
              </a:rPr>
              <a:t>[</a:t>
            </a:r>
            <a:r>
              <a:rPr lang="th-TH" sz="2400" dirty="0">
                <a:solidFill>
                  <a:srgbClr val="FF0000"/>
                </a:solidFill>
              </a:rPr>
              <a:t>หากไม่มีวิชาเอกหรือวิชาโท ให้ระบุว่า ไม่มี)</a:t>
            </a:r>
          </a:p>
          <a:p>
            <a:pPr marL="457200" lvl="1" indent="0" algn="thaiDist">
              <a:buNone/>
            </a:pPr>
            <a:r>
              <a:rPr lang="th-TH" sz="2000" dirty="0"/>
              <a:t>วิชาเอก </a:t>
            </a:r>
            <a:r>
              <a:rPr lang="en-US" sz="2000" dirty="0"/>
              <a:t>: </a:t>
            </a:r>
            <a:endParaRPr lang="th-TH" sz="2000" dirty="0"/>
          </a:p>
          <a:p>
            <a:pPr marL="457200" lvl="1" indent="0" algn="thaiDist">
              <a:buNone/>
            </a:pPr>
            <a:r>
              <a:rPr lang="th-TH" sz="2000" dirty="0"/>
              <a:t>	</a:t>
            </a:r>
            <a:r>
              <a:rPr lang="th-TH" sz="2000" dirty="0">
                <a:solidFill>
                  <a:srgbClr val="FF0000"/>
                </a:solidFill>
              </a:rPr>
              <a:t>[ชื่อวิชาเอกภาษาไทย]</a:t>
            </a:r>
            <a:r>
              <a:rPr lang="th-TH" sz="2000" dirty="0"/>
              <a:t> : </a:t>
            </a:r>
            <a:r>
              <a:rPr lang="th-TH" sz="2000" dirty="0">
                <a:solidFill>
                  <a:srgbClr val="FF0000"/>
                </a:solidFill>
              </a:rPr>
              <a:t>[ชื่อวิชาเอกภาษาอังกฤษ]</a:t>
            </a:r>
          </a:p>
          <a:p>
            <a:pPr marL="457200" lvl="1" indent="0" algn="thaiDist">
              <a:buNone/>
            </a:pPr>
            <a:r>
              <a:rPr lang="th-TH" sz="2000" dirty="0"/>
              <a:t>วิชาโท </a:t>
            </a:r>
            <a:r>
              <a:rPr lang="en-US" sz="2000" dirty="0"/>
              <a:t>: </a:t>
            </a:r>
            <a:endParaRPr lang="th-TH" sz="2000" dirty="0"/>
          </a:p>
          <a:p>
            <a:pPr marL="457200" lvl="1" indent="0" algn="thaiDist">
              <a:buNone/>
            </a:pPr>
            <a:r>
              <a:rPr lang="th-TH" sz="2000" dirty="0"/>
              <a:t>	</a:t>
            </a:r>
            <a:r>
              <a:rPr lang="th-TH" sz="2000" dirty="0">
                <a:solidFill>
                  <a:srgbClr val="FF0000"/>
                </a:solidFill>
              </a:rPr>
              <a:t>[ชื่อวิชาโทภาษาไทย]</a:t>
            </a:r>
            <a:r>
              <a:rPr lang="th-TH" sz="2000" dirty="0"/>
              <a:t> : </a:t>
            </a:r>
            <a:r>
              <a:rPr lang="th-TH" sz="2000" dirty="0">
                <a:solidFill>
                  <a:srgbClr val="FF0000"/>
                </a:solidFill>
              </a:rPr>
              <a:t>[ชื่อวิชาโทภาษาอังกฤษ]</a:t>
            </a:r>
          </a:p>
        </p:txBody>
      </p:sp>
    </p:spTree>
    <p:extLst>
      <p:ext uri="{BB962C8B-B14F-4D97-AF65-F5344CB8AC3E}">
        <p14:creationId xmlns:p14="http://schemas.microsoft.com/office/powerpoint/2010/main" val="324106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ข้อมูลทั่วไปของหลักสูตร (ต่อ)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C02365D-DEB5-4FF5-A164-636C0D2C1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000" y="1270003"/>
            <a:ext cx="10080000" cy="5223930"/>
          </a:xfrm>
        </p:spPr>
        <p:txBody>
          <a:bodyPr>
            <a:noAutofit/>
          </a:bodyPr>
          <a:lstStyle/>
          <a:p>
            <a:pPr algn="thaiDist"/>
            <a:r>
              <a:rPr lang="th-TH" sz="2400" b="1" dirty="0"/>
              <a:t>ระดับการศึกษา</a:t>
            </a:r>
          </a:p>
          <a:p>
            <a:pPr marL="457200" lvl="1" indent="0" algn="thaiDist">
              <a:buNone/>
            </a:pPr>
            <a:r>
              <a:rPr lang="th-TH" sz="2000" dirty="0"/>
              <a:t>หลักสูตร</a:t>
            </a:r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th-TH" sz="2000" dirty="0">
                <a:solidFill>
                  <a:srgbClr val="FF0000"/>
                </a:solidFill>
              </a:rPr>
              <a:t>ประกาศนียบัตร/ปริญญาตรี/ปริญญาโท/ปริญญาเอก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en-US" sz="2000" dirty="0"/>
              <a:t> </a:t>
            </a:r>
            <a:r>
              <a:rPr lang="th-TH" sz="2000" dirty="0"/>
              <a:t>หลักสูตร </a:t>
            </a:r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th-TH" sz="2000" dirty="0">
                <a:solidFill>
                  <a:srgbClr val="FF0000"/>
                </a:solidFill>
              </a:rPr>
              <a:t>ระบุจำนวนปี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en-US" sz="2000" dirty="0"/>
              <a:t> </a:t>
            </a:r>
            <a:r>
              <a:rPr lang="th-TH" sz="2000" dirty="0"/>
              <a:t>ปี</a:t>
            </a:r>
          </a:p>
          <a:p>
            <a:pPr marL="457200" lvl="1" indent="0" algn="thaiDist">
              <a:buNone/>
            </a:pPr>
            <a:endParaRPr lang="th-TH" sz="800" dirty="0"/>
          </a:p>
          <a:p>
            <a:pPr algn="thaiDist"/>
            <a:r>
              <a:rPr lang="th-TH" sz="2400" b="1" dirty="0"/>
              <a:t>รูปแบบของหลักสูตร</a:t>
            </a:r>
          </a:p>
          <a:p>
            <a:pPr marL="457200" lvl="1" indent="0" algn="thaiDist">
              <a:buNone/>
            </a:pPr>
            <a:r>
              <a:rPr lang="th-TH" sz="2000" dirty="0"/>
              <a:t>หลักสูตร</a:t>
            </a:r>
            <a:r>
              <a:rPr lang="th-TH" sz="2000" dirty="0">
                <a:solidFill>
                  <a:srgbClr val="FF0000"/>
                </a:solidFill>
              </a:rPr>
              <a:t>[ใหม่/ปรับปรุง]</a:t>
            </a:r>
            <a:r>
              <a:rPr lang="th-TH" sz="2000" dirty="0"/>
              <a:t> พ.ศ. </a:t>
            </a:r>
            <a:r>
              <a:rPr lang="th-TH" sz="2000" dirty="0">
                <a:solidFill>
                  <a:srgbClr val="FF0000"/>
                </a:solidFill>
              </a:rPr>
              <a:t>[ระบุปี พ.ศ.]</a:t>
            </a:r>
            <a:endParaRPr lang="th-TH" sz="2000" dirty="0"/>
          </a:p>
          <a:p>
            <a:pPr marL="457200" lvl="1" indent="0" algn="thaiDist">
              <a:buNone/>
            </a:pPr>
            <a:endParaRPr lang="th-TH" sz="800" dirty="0"/>
          </a:p>
          <a:p>
            <a:pPr algn="thaiDist"/>
            <a:r>
              <a:rPr lang="th-TH" sz="2400" b="1" dirty="0"/>
              <a:t>หน่วยงานที่รับผิดชอบหลักสูตร</a:t>
            </a:r>
          </a:p>
          <a:p>
            <a:pPr marL="457200" lvl="1" indent="0" algn="thaiDist">
              <a:buNone/>
            </a:pPr>
            <a:r>
              <a:rPr lang="th-TH" sz="2000" dirty="0">
                <a:solidFill>
                  <a:srgbClr val="FF0000"/>
                </a:solidFill>
              </a:rPr>
              <a:t>[ชื่อคณะ/วิทยาลัย หรือหน่วยงานที่รับผิดชอบหลักสูตร]</a:t>
            </a:r>
          </a:p>
          <a:p>
            <a:pPr marL="457200" lvl="1" indent="0" algn="thaiDist">
              <a:buNone/>
            </a:pPr>
            <a:endParaRPr lang="th-TH" sz="800" dirty="0">
              <a:solidFill>
                <a:srgbClr val="FF0000"/>
              </a:solidFill>
            </a:endParaRPr>
          </a:p>
          <a:p>
            <a:pPr algn="thaiDist"/>
            <a:r>
              <a:rPr lang="th-TH" sz="2400" b="1" dirty="0"/>
              <a:t>กำหนดเปิดสอน</a:t>
            </a:r>
          </a:p>
          <a:p>
            <a:pPr marL="457200" lvl="1" indent="0" algn="thaiDist">
              <a:buNone/>
            </a:pPr>
            <a:r>
              <a:rPr lang="th-TH" sz="2000" dirty="0"/>
              <a:t>ภาคการศึกษาที่ </a:t>
            </a:r>
            <a:r>
              <a:rPr lang="th-TH" sz="2000" dirty="0">
                <a:solidFill>
                  <a:srgbClr val="FF0000"/>
                </a:solidFill>
              </a:rPr>
              <a:t>[</a:t>
            </a:r>
            <a:r>
              <a:rPr lang="en-US" sz="2000" dirty="0">
                <a:solidFill>
                  <a:srgbClr val="FF0000"/>
                </a:solidFill>
              </a:rPr>
              <a:t>xx]</a:t>
            </a:r>
            <a:r>
              <a:rPr lang="en-US" sz="2000" dirty="0"/>
              <a:t> </a:t>
            </a:r>
            <a:r>
              <a:rPr lang="th-TH" sz="2000" dirty="0"/>
              <a:t>ปีการศึกษา 25</a:t>
            </a:r>
            <a:r>
              <a:rPr lang="th-TH" sz="2000" dirty="0">
                <a:solidFill>
                  <a:srgbClr val="FF0000"/>
                </a:solidFill>
              </a:rPr>
              <a:t>[</a:t>
            </a:r>
            <a:r>
              <a:rPr lang="en-US" sz="2000" dirty="0">
                <a:solidFill>
                  <a:srgbClr val="FF0000"/>
                </a:solidFill>
              </a:rPr>
              <a:t>xx]</a:t>
            </a:r>
            <a:endParaRPr lang="th-TH" sz="2000" dirty="0">
              <a:solidFill>
                <a:srgbClr val="FF0000"/>
              </a:solidFill>
            </a:endParaRPr>
          </a:p>
          <a:p>
            <a:pPr marL="457200" lvl="1" indent="0" algn="thaiDist">
              <a:buNone/>
            </a:pPr>
            <a:endParaRPr lang="th-TH" sz="800" dirty="0">
              <a:solidFill>
                <a:srgbClr val="FF0000"/>
              </a:solidFill>
            </a:endParaRPr>
          </a:p>
          <a:p>
            <a:pPr algn="thaiDist"/>
            <a:r>
              <a:rPr lang="th-TH" sz="2400" b="1" dirty="0"/>
              <a:t>จำนวนหน่วยกิตที่เรียนตลอดหลักสูตร</a:t>
            </a:r>
          </a:p>
          <a:p>
            <a:pPr marL="457200" lvl="1" indent="0" algn="thaiDist">
              <a:buNone/>
            </a:pPr>
            <a:r>
              <a:rPr lang="th-TH" sz="2000" dirty="0">
                <a:solidFill>
                  <a:srgbClr val="FF0000"/>
                </a:solidFill>
              </a:rPr>
              <a:t>[ระบุจำนวนหน่วยกิต]</a:t>
            </a:r>
            <a:r>
              <a:rPr lang="th-TH" sz="2000" dirty="0"/>
              <a:t> หน่วยกิต</a:t>
            </a:r>
          </a:p>
          <a:p>
            <a:pPr marL="457200" lvl="1" indent="0">
              <a:buNone/>
            </a:pP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93487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คุณสมบัติของผู้เข้าศึกษา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C02365D-DEB5-4FF5-A164-636C0D2C1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000" y="1270003"/>
            <a:ext cx="10080000" cy="5223930"/>
          </a:xfrm>
        </p:spPr>
        <p:txBody>
          <a:bodyPr>
            <a:noAutofit/>
          </a:bodyPr>
          <a:lstStyle/>
          <a:p>
            <a:pPr marL="457200" indent="-457200" algn="thaiDist">
              <a:buFont typeface="+mj-lt"/>
              <a:buAutoNum type="arabicPeriod"/>
            </a:pPr>
            <a:r>
              <a:rPr lang="th-TH" sz="2400" dirty="0"/>
              <a:t>เป็นผู้สำเร็จการศึกษาระดับมัธยมศึกษาตอนปลายหรือเทียบเท่า จากสถานศึกษาที่กระทรวงศึกษาธิการให้การรับรอง</a:t>
            </a:r>
          </a:p>
          <a:p>
            <a:pPr marL="457200" indent="-457200" algn="thaiDist">
              <a:buFont typeface="+mj-lt"/>
              <a:buAutoNum type="arabicPeriod"/>
            </a:pPr>
            <a:r>
              <a:rPr lang="th-TH" sz="2400" dirty="0"/>
              <a:t>เป็นผู้ผ่านการคัดเลือกตามข้อบังคับมหาวิทยาลัยราชภัฏสุราษฎร์ธานี ว่าด้วย การจัดการศึกษาระดับปริญญาตรี พ.ศ. ๒๕๖๖</a:t>
            </a:r>
          </a:p>
          <a:p>
            <a:pPr marL="457200" indent="-457200" algn="thaiDist">
              <a:buFont typeface="+mj-lt"/>
              <a:buAutoNum type="arabicPeriod"/>
            </a:pPr>
            <a:r>
              <a:rPr lang="th-TH" sz="2400" dirty="0">
                <a:solidFill>
                  <a:srgbClr val="FF0000"/>
                </a:solidFill>
              </a:rPr>
              <a:t>[เพิ่มคุณสมบัติอื่น ๆ ตามที่สภาวิชาการเห็นชอบ]</a:t>
            </a:r>
          </a:p>
          <a:p>
            <a:pPr marL="457200" indent="-457200" algn="thaiDist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[</a:t>
            </a:r>
            <a:r>
              <a:rPr lang="th-TH" sz="2400" dirty="0">
                <a:solidFill>
                  <a:srgbClr val="FF0000"/>
                </a:solidFill>
              </a:rPr>
              <a:t>หากมีข้อกำหนดเกี่ยวกับสายการเรียน ผลการเรียนเฉลี่ย ผลการเรียนเฉลี่ยในกลุ่มวิชา ให้ระบุให้ชัดเจน หากมีการรับนักศึกษาต่างชาติ ให้ระบุให้ชัดเจนถึงภาษา และการเทียบโอนผลการเรียน รวมถึงคุณสมบัติอื่นในข้อ 3 เป็นต้นไป ให้ระบุให้ชัดเจน</a:t>
            </a:r>
            <a:r>
              <a:rPr lang="en-US" sz="2400" dirty="0">
                <a:solidFill>
                  <a:srgbClr val="FF0000"/>
                </a:solidFill>
              </a:rPr>
              <a:t>]</a:t>
            </a:r>
            <a:endParaRPr lang="th-TH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481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หลักสูตรที่ใกล้เคียงกัน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C02365D-DEB5-4FF5-A164-636C0D2C1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000" y="1270003"/>
            <a:ext cx="10080000" cy="5223930"/>
          </a:xfrm>
        </p:spPr>
        <p:txBody>
          <a:bodyPr>
            <a:noAutofit/>
          </a:bodyPr>
          <a:lstStyle/>
          <a:p>
            <a:pPr algn="thaiDist"/>
            <a:r>
              <a:rPr lang="th-TH" sz="2400" b="1" dirty="0"/>
              <a:t>หลักสูตรของมหาวิทยาลัยราชภัฏสุราษฎร์ธานี </a:t>
            </a:r>
            <a:r>
              <a:rPr lang="th-TH" sz="2400" dirty="0">
                <a:solidFill>
                  <a:srgbClr val="FF0000"/>
                </a:solidFill>
              </a:rPr>
              <a:t>(ถ้ามี)</a:t>
            </a:r>
          </a:p>
          <a:p>
            <a:pPr marL="914400" lvl="1" indent="-457200" algn="thaiDist">
              <a:buAutoNum type="arabicPeriod"/>
            </a:pPr>
            <a:r>
              <a:rPr lang="th-TH" sz="2000" dirty="0"/>
              <a:t>หลักสูตร</a:t>
            </a:r>
            <a:r>
              <a:rPr lang="th-TH" sz="2000" dirty="0">
                <a:solidFill>
                  <a:srgbClr val="FF0000"/>
                </a:solidFill>
              </a:rPr>
              <a:t>[ชื่อหลักสูตรภาษาไทย]</a:t>
            </a:r>
            <a:r>
              <a:rPr lang="th-TH" sz="2000" dirty="0"/>
              <a:t> สาขาวิชา</a:t>
            </a:r>
            <a:r>
              <a:rPr lang="th-TH" sz="2000" dirty="0">
                <a:solidFill>
                  <a:srgbClr val="FF0000"/>
                </a:solidFill>
              </a:rPr>
              <a:t>[ชื่อสาขาวิชาภาษาไทย]</a:t>
            </a:r>
            <a:r>
              <a:rPr lang="th-TH" sz="2000" dirty="0"/>
              <a:t> / </a:t>
            </a:r>
            <a:r>
              <a:rPr lang="th-TH" sz="2000" dirty="0">
                <a:solidFill>
                  <a:srgbClr val="FF0000"/>
                </a:solidFill>
              </a:rPr>
              <a:t>[ชื่อคณะ/วิทยาลัย หรือหน่วยงานที่รับผิดชอบหลักสูตร</a:t>
            </a:r>
            <a:r>
              <a:rPr lang="th-TH" sz="2000" dirty="0"/>
              <a:t>]</a:t>
            </a:r>
          </a:p>
          <a:p>
            <a:pPr marL="914400" lvl="1" indent="-457200" algn="thaiDist">
              <a:buAutoNum type="arabicPeriod"/>
            </a:pPr>
            <a:r>
              <a:rPr lang="th-TH" sz="2000" dirty="0"/>
              <a:t>หลักสูตร</a:t>
            </a:r>
            <a:r>
              <a:rPr lang="th-TH" sz="2000" dirty="0">
                <a:solidFill>
                  <a:srgbClr val="FF0000"/>
                </a:solidFill>
              </a:rPr>
              <a:t>[ชื่อหลักสูตรภาษาไทย]</a:t>
            </a:r>
            <a:r>
              <a:rPr lang="th-TH" sz="2000" dirty="0"/>
              <a:t> สาขาวิชา</a:t>
            </a:r>
            <a:r>
              <a:rPr lang="th-TH" sz="2000" dirty="0">
                <a:solidFill>
                  <a:srgbClr val="FF0000"/>
                </a:solidFill>
              </a:rPr>
              <a:t>[ชื่อสาขาวิชาภาษาไทย]</a:t>
            </a:r>
            <a:r>
              <a:rPr lang="th-TH" sz="2000" dirty="0"/>
              <a:t> / </a:t>
            </a:r>
            <a:r>
              <a:rPr lang="th-TH" sz="2000" dirty="0">
                <a:solidFill>
                  <a:srgbClr val="FF0000"/>
                </a:solidFill>
              </a:rPr>
              <a:t>[ชื่อคณะ/วิทยาลัย หรือหน่วยงานที่รับผิดชอบหลักสูตร</a:t>
            </a:r>
            <a:r>
              <a:rPr lang="th-TH" sz="2000" dirty="0"/>
              <a:t>]</a:t>
            </a:r>
          </a:p>
          <a:p>
            <a:pPr marL="457200" lvl="1" indent="0" algn="thaiDist">
              <a:buNone/>
            </a:pPr>
            <a:endParaRPr lang="th-TH" sz="800" dirty="0">
              <a:solidFill>
                <a:srgbClr val="FF0000"/>
              </a:solidFill>
            </a:endParaRPr>
          </a:p>
          <a:p>
            <a:pPr algn="thaiDist"/>
            <a:r>
              <a:rPr lang="th-TH" sz="2400" b="1" dirty="0"/>
              <a:t>หลักสูตรของสถาบันอุดมศึกษาอื่น</a:t>
            </a:r>
          </a:p>
          <a:p>
            <a:pPr marL="914400" lvl="1" indent="-457200" algn="thaiDist">
              <a:buAutoNum type="arabicPeriod"/>
            </a:pPr>
            <a:r>
              <a:rPr lang="th-TH" sz="2000" dirty="0"/>
              <a:t>หลักสูตร</a:t>
            </a:r>
            <a:r>
              <a:rPr lang="th-TH" sz="2000" dirty="0">
                <a:solidFill>
                  <a:srgbClr val="FF0000"/>
                </a:solidFill>
              </a:rPr>
              <a:t>[ชื่อหลักสูตรภาษาไทย]</a:t>
            </a:r>
            <a:r>
              <a:rPr lang="th-TH" sz="2000" dirty="0"/>
              <a:t> สาขาวิชา</a:t>
            </a:r>
            <a:r>
              <a:rPr lang="th-TH" sz="2000" dirty="0">
                <a:solidFill>
                  <a:srgbClr val="FF0000"/>
                </a:solidFill>
              </a:rPr>
              <a:t>[ชื่อสาขาวิชาภาษาไทย]</a:t>
            </a:r>
            <a:r>
              <a:rPr lang="th-TH" sz="2000" dirty="0"/>
              <a:t> / </a:t>
            </a:r>
            <a:r>
              <a:rPr lang="th-TH" sz="2000" dirty="0">
                <a:solidFill>
                  <a:srgbClr val="FF0000"/>
                </a:solidFill>
              </a:rPr>
              <a:t>[ชื่อสถาบันอุดมศึกษา</a:t>
            </a:r>
            <a:r>
              <a:rPr lang="th-TH" sz="2000" dirty="0"/>
              <a:t>]</a:t>
            </a:r>
          </a:p>
          <a:p>
            <a:pPr marL="914400" lvl="1" indent="-457200" algn="thaiDist">
              <a:buAutoNum type="arabicPeriod"/>
            </a:pPr>
            <a:r>
              <a:rPr lang="th-TH" sz="2000" dirty="0"/>
              <a:t>หลักสูตร</a:t>
            </a:r>
            <a:r>
              <a:rPr lang="th-TH" sz="2000" dirty="0">
                <a:solidFill>
                  <a:srgbClr val="FF0000"/>
                </a:solidFill>
              </a:rPr>
              <a:t>[ชื่อหลักสูตรภาษาไทย]</a:t>
            </a:r>
            <a:r>
              <a:rPr lang="th-TH" sz="2000" dirty="0"/>
              <a:t> สาขาวิชา</a:t>
            </a:r>
            <a:r>
              <a:rPr lang="th-TH" sz="2000" dirty="0">
                <a:solidFill>
                  <a:srgbClr val="FF0000"/>
                </a:solidFill>
              </a:rPr>
              <a:t>[ชื่อสาขาวิชาภาษาไทย]</a:t>
            </a:r>
            <a:r>
              <a:rPr lang="th-TH" sz="2000" dirty="0"/>
              <a:t> / </a:t>
            </a:r>
            <a:r>
              <a:rPr lang="th-TH" sz="2000" dirty="0">
                <a:solidFill>
                  <a:srgbClr val="FF0000"/>
                </a:solidFill>
              </a:rPr>
              <a:t>[ชื่อสถาบันอุดมศึกษา</a:t>
            </a:r>
            <a:r>
              <a:rPr lang="th-TH" sz="2000" dirty="0"/>
              <a:t>]</a:t>
            </a:r>
          </a:p>
          <a:p>
            <a:pPr marL="457200" lvl="1" indent="0" algn="thaiDist">
              <a:buNone/>
            </a:pPr>
            <a:endParaRPr lang="th-TH" sz="800" dirty="0"/>
          </a:p>
          <a:p>
            <a:pPr algn="thaiDist"/>
            <a:r>
              <a:rPr lang="th-TH" sz="2400" b="1" dirty="0"/>
              <a:t>หลักสูตรต่างประเทศ</a:t>
            </a:r>
          </a:p>
          <a:p>
            <a:pPr marL="914400" lvl="1" indent="-457200" algn="thaiDist">
              <a:buFont typeface="Arial" panose="020B0604020202020204" pitchFamily="34" charset="0"/>
              <a:buAutoNum type="arabicPeriod"/>
            </a:pPr>
            <a:r>
              <a:rPr lang="th-TH" sz="2000" dirty="0">
                <a:solidFill>
                  <a:srgbClr val="FF0000"/>
                </a:solidFill>
              </a:rPr>
              <a:t>[ชื่อหลักสูตร] [ชื่อสถาบันอุดมศึกษา] [ประเทศ]</a:t>
            </a:r>
          </a:p>
          <a:p>
            <a:pPr marL="914400" lvl="1" indent="-457200" algn="thaiDist">
              <a:buFont typeface="Arial" panose="020B0604020202020204" pitchFamily="34" charset="0"/>
              <a:buAutoNum type="arabicPeriod"/>
            </a:pPr>
            <a:r>
              <a:rPr lang="th-TH" sz="2000" dirty="0">
                <a:solidFill>
                  <a:srgbClr val="FF0000"/>
                </a:solidFill>
              </a:rPr>
              <a:t>[ชื่อหลักสูตร] [ชื่อสถาบันอุดมศึกษา] [ประเทศ]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45042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th-TH" sz="3600" dirty="0"/>
              <a:t>หลักการและเหตุผล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C02365D-DEB5-4FF5-A164-636C0D2C1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000" y="1270003"/>
            <a:ext cx="10080000" cy="5223930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2400" dirty="0">
                <a:solidFill>
                  <a:srgbClr val="FF0000"/>
                </a:solidFill>
              </a:rPr>
              <a:t>.........................................................................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191496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en-US" sz="3600" dirty="0"/>
              <a:t>Program Education Objectives, PEOs</a:t>
            </a:r>
            <a:endParaRPr lang="th-TH" sz="36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C02365D-DEB5-4FF5-A164-636C0D2C1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000" y="1270003"/>
            <a:ext cx="10080000" cy="5223930"/>
          </a:xfrm>
        </p:spPr>
        <p:txBody>
          <a:bodyPr>
            <a:noAutofit/>
          </a:bodyPr>
          <a:lstStyle/>
          <a:p>
            <a:pPr marL="457200" indent="-457200" algn="thaiDist">
              <a:buFont typeface="+mj-lt"/>
              <a:buAutoNum type="arabicPeriod"/>
            </a:pPr>
            <a:r>
              <a:rPr lang="th-TH" sz="2400" dirty="0">
                <a:solidFill>
                  <a:srgbClr val="FF0000"/>
                </a:solidFill>
              </a:rPr>
              <a:t>[วัตถุประสงค์ของหลักสูตร]</a:t>
            </a:r>
          </a:p>
          <a:p>
            <a:pPr marL="457200" indent="-457200" algn="thaiDist">
              <a:buFont typeface="+mj-lt"/>
              <a:buAutoNum type="arabicPeriod"/>
            </a:pPr>
            <a:r>
              <a:rPr lang="th-TH" sz="2400" dirty="0">
                <a:solidFill>
                  <a:srgbClr val="FF0000"/>
                </a:solidFill>
              </a:rPr>
              <a:t>[วัตถุประสงค์ของหลักสูตร]</a:t>
            </a:r>
          </a:p>
          <a:p>
            <a:pPr marL="457200" indent="-457200" algn="thaiDist">
              <a:buFont typeface="+mj-lt"/>
              <a:buAutoNum type="arabicPeriod"/>
            </a:pPr>
            <a:r>
              <a:rPr lang="th-TH" sz="2400" dirty="0">
                <a:solidFill>
                  <a:srgbClr val="FF0000"/>
                </a:solidFill>
              </a:rPr>
              <a:t>[วัตถุประสงค์ของหลักสูตร]</a:t>
            </a:r>
          </a:p>
        </p:txBody>
      </p:sp>
    </p:spTree>
    <p:extLst>
      <p:ext uri="{BB962C8B-B14F-4D97-AF65-F5344CB8AC3E}">
        <p14:creationId xmlns:p14="http://schemas.microsoft.com/office/powerpoint/2010/main" val="1199138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ED3F94-BDAF-4CF5-8703-151AAFB9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33" y="570632"/>
            <a:ext cx="10080000" cy="479233"/>
          </a:xfrm>
        </p:spPr>
        <p:txBody>
          <a:bodyPr anchor="t">
            <a:normAutofit fontScale="90000"/>
          </a:bodyPr>
          <a:lstStyle/>
          <a:p>
            <a:r>
              <a:rPr lang="en-US" sz="3600" dirty="0"/>
              <a:t>Program Learning Outcomes, PLOs</a:t>
            </a:r>
            <a:endParaRPr lang="th-TH" sz="3600" dirty="0"/>
          </a:p>
        </p:txBody>
      </p:sp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1ACB111E-F726-456D-A49C-9A5D6F60D8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877376"/>
              </p:ext>
            </p:extLst>
          </p:nvPr>
        </p:nvGraphicFramePr>
        <p:xfrm>
          <a:off x="838200" y="1376363"/>
          <a:ext cx="10515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6384736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19773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PLOs</a:t>
                      </a:r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รายวิชาที่ใช้ในการพัฒนา </a:t>
                      </a:r>
                      <a:r>
                        <a:rPr lang="en-US" sz="2000" dirty="0">
                          <a:latin typeface="TH Niramit AS" panose="02000506000000020004" pitchFamily="2" charset="-34"/>
                          <a:cs typeface="TH Niramit AS" panose="02000506000000020004" pitchFamily="2" charset="-34"/>
                        </a:rPr>
                        <a:t>PLOs</a:t>
                      </a:r>
                      <a:endParaRPr lang="th-TH" sz="2000" dirty="0">
                        <a:latin typeface="TH Niramit AS" panose="02000506000000020004" pitchFamily="2" charset="-34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913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thaiDist">
                        <a:buNone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1. 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"สำเร็จการศึกษา"]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  <a:endParaRPr lang="en-US" sz="2000" kern="1200" dirty="0">
                        <a:solidFill>
                          <a:srgbClr val="FF0000"/>
                        </a:solidFill>
                        <a:effectLst/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80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thaiDist">
                        <a:buFont typeface="+mj-lt"/>
                        <a:buNone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2. 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"สำเร็จการศึกษา"]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  <a:endParaRPr lang="en-US" sz="2000" kern="1200" dirty="0">
                        <a:solidFill>
                          <a:srgbClr val="FF0000"/>
                        </a:solidFill>
                        <a:effectLst/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235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thaiDist">
                        <a:buNone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3. 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ระบุความสามารถที่ต้องการให้เกิดกับผู้เรียนเมื่อ "สำเร็จการศึกษา"]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</a:p>
                    <a:p>
                      <a:pPr marL="342900" indent="-342900" algn="thaiDist">
                        <a:buFontTx/>
                        <a:buChar char="-"/>
                      </a:pP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[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Niramit AS" panose="02000506000000020004" pitchFamily="2" charset="-34"/>
                          <a:ea typeface="+mn-ea"/>
                          <a:cs typeface="TH Niramit AS" panose="02000506000000020004" pitchFamily="2" charset="-34"/>
                        </a:rPr>
                        <a:t>ระบุชื่อวิชา] น(ท-ป-ศ)</a:t>
                      </a:r>
                      <a:endParaRPr lang="en-US" sz="2000" kern="1200" dirty="0">
                        <a:solidFill>
                          <a:srgbClr val="FF0000"/>
                        </a:solidFill>
                        <a:effectLst/>
                        <a:latin typeface="TH Niramit AS" panose="02000506000000020004" pitchFamily="2" charset="-34"/>
                        <a:ea typeface="+mn-ea"/>
                        <a:cs typeface="TH Niramit AS" panose="02000506000000020004" pitchFamily="2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159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4847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2316</Words>
  <Application>Microsoft Office PowerPoint</Application>
  <PresentationFormat>แบบจอกว้าง</PresentationFormat>
  <Paragraphs>370</Paragraphs>
  <Slides>19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19</vt:i4>
      </vt:variant>
    </vt:vector>
  </HeadingPairs>
  <TitlesOfParts>
    <vt:vector size="23" baseType="lpstr">
      <vt:lpstr>TH SarabunPSK</vt:lpstr>
      <vt:lpstr>Arial</vt:lpstr>
      <vt:lpstr>TH Niramit AS</vt:lpstr>
      <vt:lpstr>ธีมของ Office</vt:lpstr>
      <vt:lpstr>กรอบแนวคิดการ[พัฒนา/ปรับปรุง]หลักสูตร หลักสูตร[ระบุชื่อหลักสูตร] สาขาวิชา[ระบุชื่อสาขาวิชา] หลักสูตร[ใหม่/ปรับปรุง] พ.ศ. [ระบุปี พ.ศ.] คณะ[ระบุชื่อคณะ] มหาวิทยาลัยราชภัฏสุราษฎร์ธานี</vt:lpstr>
      <vt:lpstr>สรุปการปรับแก้กรอบแนวคิด ตามข้อเสนอแนะของ........................................ (เฉพาะหลักสูตรที่มีข้อเสนอแนะให้ปรับแก้)</vt:lpstr>
      <vt:lpstr>ข้อมูลทั่วไปของหลักสูตร</vt:lpstr>
      <vt:lpstr>ข้อมูลทั่วไปของหลักสูตร (ต่อ)</vt:lpstr>
      <vt:lpstr>คุณสมบัติของผู้เข้าศึกษา</vt:lpstr>
      <vt:lpstr>หลักสูตรที่ใกล้เคียงกัน</vt:lpstr>
      <vt:lpstr>หลักการและเหตุผล</vt:lpstr>
      <vt:lpstr>Program Education Objectives, PEOs</vt:lpstr>
      <vt:lpstr>Program Learning Outcomes, PLOs</vt:lpstr>
      <vt:lpstr>Year Learning Outcomes, YLOs</vt:lpstr>
      <vt:lpstr>Year Learning Outcomes, YLOs</vt:lpstr>
      <vt:lpstr>ความเชื่อมโยงระหว่างรายวิชาในหลักสูตร กับหลักสูตรที่ใกล้เคียงกันและความต้องการของผู้มีส่วนได้ส่วนเสีย</vt:lpstr>
      <vt:lpstr>เปรียบเทียบความแตกต่างของหลักสูตร (เฉพาะหลักสูตรปรับปรุง)</vt:lpstr>
      <vt:lpstr>ข้อมูลสถิติย้อนหลัง (เฉพาะหลักสูตรปรับปรุง)</vt:lpstr>
      <vt:lpstr>การจัดการศึกษาเชิงบูรณาการกับการทำงาน</vt:lpstr>
      <vt:lpstr>สมรรถนะที่ต้องการพัฒนา</vt:lpstr>
      <vt:lpstr>อาจารย์ผู้รับผิดชอบหลักสูตร</vt:lpstr>
      <vt:lpstr>แผนรับนักศึกษา</vt:lpstr>
      <vt:lpstr>ประมาณการรายรับรายจ่าย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ศุภโชค ปิยกาญจน์</dc:creator>
  <cp:lastModifiedBy>ศุภโชค ปิยกาญจน์</cp:lastModifiedBy>
  <cp:revision>47</cp:revision>
  <dcterms:created xsi:type="dcterms:W3CDTF">2024-03-26T04:52:53Z</dcterms:created>
  <dcterms:modified xsi:type="dcterms:W3CDTF">2024-06-12T06:27:50Z</dcterms:modified>
</cp:coreProperties>
</file>