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9" r:id="rId15"/>
    <p:sldId id="275" r:id="rId16"/>
    <p:sldId id="270" r:id="rId17"/>
    <p:sldId id="272" r:id="rId18"/>
    <p:sldId id="271" r:id="rId19"/>
  </p:sldIdLst>
  <p:sldSz cx="12192000" cy="6858000"/>
  <p:notesSz cx="6858000" cy="9144000"/>
  <p:embeddedFontLst>
    <p:embeddedFont>
      <p:font typeface="TH Niramit AS" panose="02000506000000020004" pitchFamily="2" charset="-34"/>
      <p:regular r:id="rId20"/>
      <p:bold r:id="rId21"/>
      <p:italic r:id="rId22"/>
      <p:boldItalic r:id="rId23"/>
    </p:embeddedFont>
    <p:embeddedFont>
      <p:font typeface="TH SarabunPSK" panose="020B0500040200020003" pitchFamily="34" charset="-34"/>
      <p:regular r:id="rId24"/>
      <p:bold r:id="rId25"/>
      <p:italic r:id="rId26"/>
      <p:boldItalic r:id="rId27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679628-6F6E-4CB2-A473-24F91649D9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9144000" cy="4135437"/>
          </a:xfrm>
        </p:spPr>
        <p:txBody>
          <a:bodyPr anchor="t">
            <a:normAutofit/>
          </a:bodyPr>
          <a:lstStyle>
            <a:lvl1pPr algn="ctr">
              <a:defRPr sz="4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กรอบแนวคิดการพัฒนาหลักสูตร</a:t>
            </a:r>
            <a:br>
              <a:rPr lang="th-TH" dirty="0"/>
            </a:br>
            <a:r>
              <a:rPr lang="th-TH" dirty="0"/>
              <a:t>...............</a:t>
            </a:r>
            <a:br>
              <a:rPr lang="th-TH" dirty="0"/>
            </a:br>
            <a:r>
              <a:rPr lang="th-TH" dirty="0"/>
              <a:t>สาขาวิชา..............</a:t>
            </a:r>
            <a:br>
              <a:rPr lang="th-TH" dirty="0"/>
            </a:br>
            <a:r>
              <a:rPr lang="th-TH" dirty="0"/>
              <a:t>หลักสูตรใหม่/ปรับปรุง พ.ศ. 2567</a:t>
            </a:r>
            <a:br>
              <a:rPr lang="th-TH" dirty="0"/>
            </a:br>
            <a:r>
              <a:rPr lang="th-TH" dirty="0"/>
              <a:t>คณะ..........................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57985CA-9614-46F6-9A88-B84AA9F6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45A96D2-A9F5-4B10-B16D-92C6265D8B84}" type="datetimeFigureOut">
              <a:rPr lang="th-TH" smtClean="0"/>
              <a:pPr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22F4150-5A2B-45EC-892D-78A1E09E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4B0FC6-0F75-4825-AAC0-3B0172C6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238070D2-7FAE-4AFF-B454-C1590A09C5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10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5C32A4-C448-4E32-861D-8C4C618B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8C64D22-8B7F-4F9B-8DD9-62B3D6913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5A35F95-0FB1-48AA-ACDB-27650EE9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DB8199-0495-4A40-836E-ABB91953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BD6877-451D-4C60-8D24-FF20BA8C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766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D65FB59C-C4F9-476B-9DA2-38D714F29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C614BF2-EE02-47BB-9B53-0C5C19CBB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84FAD7-23DE-4530-850B-B9368E95C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5A028C-CF74-49EF-8AA5-A24A7E00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3FB494C-7459-413D-9BC3-58B001A1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51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9EB442-8331-4CB2-A052-4AA6BC90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FF5998A-FF98-420F-95B7-BDCBF2E97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870502-7E73-4730-BDE7-2E084557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8D7F74-AAB6-4741-8C1D-A5A93C01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24E8F6D-FD32-40D1-AFFE-0475C5A5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0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4A50F0-01BA-494B-BE13-EF27C638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EB1E86-F64D-4E68-BFD1-07CA42EE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72FE5B-A080-428C-B8CD-D376FB09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CF1BDCA-753A-4D25-A489-9C3DAD0D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27995B5-D5E5-4C7A-9CCE-409C7E44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14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0560F-CCB5-425B-9BFD-64476CD8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ADB776-F75E-47AE-A897-0EAA274F0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0CF61D4-9E3F-4579-AA0F-EB64E13C1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28BA379-66BC-46E2-84AC-BB160F7F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28224D3-1022-4C65-855D-D9F21D8C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8387EEA-0FBA-4B83-A346-AE538A3B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16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41A0BB-0484-42EB-A1CF-5AA9512F5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9BDA74A-183E-4109-8040-AFAF161F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813D2A-EA7D-4D02-B31A-7308AF1A1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D21CDFE0-9F4A-407F-B753-65D292691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253E1E1-65F9-472B-B055-A54D8BD93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689CF38-1D39-44FC-933A-0917E085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CE7A546-7786-4F2F-AC1D-BC6A7A9B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2C87E2E-5ABB-4208-B2B3-64220334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00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3A09A3-DE9D-40FE-B975-C66186B7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3604A8C-DC67-418E-93D0-E7607CCA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9223DB2-558D-40BB-B4B6-59310B5A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925306B-CD81-4498-8E23-D81DB265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75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8176ECD-4DD6-4DB6-83D1-5C330243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95AD960-C111-4B56-9F39-67EC81DA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94B01C2-169A-4064-BB16-94986D8D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2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0B654-A83E-4C72-9575-7263524C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02D4AC7-90D9-4BD8-A1DB-02429330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93E1987-979A-4FBA-815F-195602F8A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E8CF3C1-6B3E-42A4-A838-DF110E8F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72F501A-0135-4CEC-AF62-4CC36BEC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0ACCB01-2C9D-4FA5-B6E4-8DDFC085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0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FAC819-716C-45A0-BF12-67F28292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AECF2A9-E0EC-4E86-8686-4AA6538DA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A4FE388-F12F-4030-9C44-159B433F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2104D03-DF9D-4DC4-BD66-A34219C0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87248DE-4010-4305-9D40-4F045C70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DC85832-51AE-426F-AE7F-CB9BFD33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55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428526A7-BC88-4D95-AA0A-2E28271D0E3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63" y="729000"/>
            <a:ext cx="4309275" cy="5400000"/>
          </a:xfrm>
          <a:prstGeom prst="rect">
            <a:avLst/>
          </a:prstGeom>
        </p:spPr>
      </p:pic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B131CBB-D67A-4BD0-BE6C-9B88F8EE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00" y="392833"/>
            <a:ext cx="10515600" cy="82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1D18293-C6DD-4F83-882D-95C11436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6218"/>
            <a:ext cx="10515600" cy="4800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D498B7-024B-46CA-82B9-9DEC5DE32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445A96D2-A9F5-4B10-B16D-92C6265D8B84}" type="datetimeFigureOut">
              <a:rPr lang="th-TH" smtClean="0"/>
              <a:pPr/>
              <a:t>11/04/67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56CC928-9A93-49DA-9A01-75963053F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C431BED-494D-414F-B92E-848EA250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238070D2-7FAE-4AFF-B454-C1590A09C5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01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TH Niramit AS" panose="02000506000000020004" pitchFamily="2" charset="-34"/>
          <a:ea typeface="+mj-ea"/>
          <a:cs typeface="TH Niramit AS" panose="02000506000000020004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>
            <a:extLst>
              <a:ext uri="{FF2B5EF4-FFF2-40B4-BE49-F238E27FC236}">
                <a16:creationId xmlns:a16="http://schemas.microsoft.com/office/drawing/2014/main" id="{D0F08A68-DA34-4C96-9DF0-6AFD7811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0036"/>
            <a:ext cx="10515600" cy="4597929"/>
          </a:xfrm>
        </p:spPr>
        <p:txBody>
          <a:bodyPr anchor="ctr">
            <a:normAutofit/>
          </a:bodyPr>
          <a:lstStyle/>
          <a:p>
            <a:pPr algn="ctr"/>
            <a:r>
              <a:rPr lang="th-TH" sz="4400" dirty="0"/>
              <a:t>กรอบแนวคิดการ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พัฒนา/ปรับปรุง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r>
              <a:rPr lang="th-TH" sz="4400" dirty="0"/>
              <a:t>หลักสูตร</a:t>
            </a:r>
            <a:br>
              <a:rPr lang="th-TH" sz="4400" dirty="0"/>
            </a:br>
            <a:r>
              <a:rPr lang="th-TH" sz="4400" dirty="0"/>
              <a:t>หลักสูตร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ระบุชื่อหลักสูตร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/>
            </a:br>
            <a:r>
              <a:rPr lang="th-TH" sz="4400" dirty="0"/>
              <a:t>สาขาวิชา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ระบุชื่อสาขาวิชา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/>
            </a:br>
            <a:r>
              <a:rPr lang="th-TH" sz="4400" dirty="0"/>
              <a:t>หลักสูตร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ใหม่/ปรับปรุง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r>
              <a:rPr lang="th-TH" sz="4400" dirty="0"/>
              <a:t> พ.ศ. 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ระบุปี พ.ศ.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>
                <a:solidFill>
                  <a:srgbClr val="FF0000"/>
                </a:solidFill>
              </a:rPr>
            </a:br>
            <a:r>
              <a:rPr lang="th-TH" sz="4400" dirty="0"/>
              <a:t>คณะ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ระบุชื่อคณะ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>
                <a:solidFill>
                  <a:srgbClr val="FF0000"/>
                </a:solidFill>
              </a:rPr>
            </a:br>
            <a:r>
              <a:rPr lang="th-TH" sz="4400" dirty="0"/>
              <a:t>มหาวิทยาลัยราชภัฏสุราษฎร์ธานี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Program Learning Outcomes, PLOs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ACB111E-F726-456D-A49C-9A5D6F60D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877376"/>
              </p:ext>
            </p:extLst>
          </p:nvPr>
        </p:nvGraphicFramePr>
        <p:xfrm>
          <a:off x="838200" y="1376363"/>
          <a:ext cx="1051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638473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9773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รายวิชาที่ใช้ในการพัฒนา 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1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1.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35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3.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159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4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Year Learning Outcomes, YLOs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1C66793-C788-49B4-AA03-33AEFE924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810378"/>
              </p:ext>
            </p:extLst>
          </p:nvPr>
        </p:nvGraphicFramePr>
        <p:xfrm>
          <a:off x="838200" y="1376363"/>
          <a:ext cx="1051559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1216455370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945415434"/>
                    </a:ext>
                  </a:extLst>
                </a:gridCol>
                <a:gridCol w="8178797">
                  <a:extLst>
                    <a:ext uri="{9D8B030D-6E8A-4147-A177-3AD203B41FA5}">
                      <a16:colId xmlns:a16="http://schemas.microsoft.com/office/drawing/2014/main" val="18905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ด้าน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ผลลัพธ์การเรียนรู้ที่คาดหวังรายชั้นปี (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Year Learning Outcomes, YLOs)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57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9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1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5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7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4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185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Year Learning Outcomes, YLOs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1C66793-C788-49B4-AA03-33AEFE924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86543"/>
              </p:ext>
            </p:extLst>
          </p:nvPr>
        </p:nvGraphicFramePr>
        <p:xfrm>
          <a:off x="838200" y="1376363"/>
          <a:ext cx="1051559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1216455370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945415434"/>
                    </a:ext>
                  </a:extLst>
                </a:gridCol>
                <a:gridCol w="8178797">
                  <a:extLst>
                    <a:ext uri="{9D8B030D-6E8A-4147-A177-3AD203B41FA5}">
                      <a16:colId xmlns:a16="http://schemas.microsoft.com/office/drawing/2014/main" val="18905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ด้าน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ผลลัพธ์การเรียนรู้ที่คาดหวังรายชั้นปี (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Year Learning Outcomes, YLOs)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57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9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1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5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7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4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98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ข้อมูลสถิติย้อนหลัง </a:t>
            </a:r>
            <a:r>
              <a:rPr lang="th-TH" sz="3600" dirty="0">
                <a:solidFill>
                  <a:srgbClr val="FF0000"/>
                </a:solidFill>
              </a:rPr>
              <a:t>(เฉพาะหลักสูตรปรับปรุง)</a:t>
            </a: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B33171D8-700D-436A-9631-F411D92E8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ข้อมูลจำนวนนักศึกษา</a:t>
            </a:r>
          </a:p>
          <a:p>
            <a:endParaRPr lang="th-TH" sz="2400" dirty="0"/>
          </a:p>
          <a:p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r>
              <a:rPr lang="th-TH" sz="2400" dirty="0"/>
              <a:t>คุณภาพและความสำเร็จ</a:t>
            </a:r>
          </a:p>
          <a:p>
            <a:endParaRPr lang="th-TH" sz="2400" dirty="0"/>
          </a:p>
        </p:txBody>
      </p:sp>
      <p:graphicFrame>
        <p:nvGraphicFramePr>
          <p:cNvPr id="10" name="ตาราง 6">
            <a:extLst>
              <a:ext uri="{FF2B5EF4-FFF2-40B4-BE49-F238E27FC236}">
                <a16:creationId xmlns:a16="http://schemas.microsoft.com/office/drawing/2014/main" id="{BADF4D11-9BAC-419E-B8C2-133611CCF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22856"/>
              </p:ext>
            </p:extLst>
          </p:nvPr>
        </p:nvGraphicFramePr>
        <p:xfrm>
          <a:off x="1698191" y="1827106"/>
          <a:ext cx="879561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จำนวนนักศึกษาที่เปิดรับ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(แผนรับ)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จำนวนนักศึกษาแรกเข้า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 จำนวนนักศึกษาออกกลางคัน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</a:tbl>
          </a:graphicData>
        </a:graphic>
      </p:graphicFrame>
      <p:graphicFrame>
        <p:nvGraphicFramePr>
          <p:cNvPr id="11" name="ตาราง 6">
            <a:extLst>
              <a:ext uri="{FF2B5EF4-FFF2-40B4-BE49-F238E27FC236}">
                <a16:creationId xmlns:a16="http://schemas.microsoft.com/office/drawing/2014/main" id="{7F44D20F-3355-42D0-A580-CB82A0617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374456"/>
              </p:ext>
            </p:extLst>
          </p:nvPr>
        </p:nvGraphicFramePr>
        <p:xfrm>
          <a:off x="1698191" y="4102629"/>
          <a:ext cx="879561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จำนวนนักศึกษาที่สำเร็จการศึกษา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จำนวนบัณฑิตที่มีงานทำ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3.จำนวนบัณฑิตที่สามารถสอบใบอนุญาต/ใบประกอบวิชาชีพผ่าน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(ถ้าไม่มี/หรือน้อยเกินไปขอให้ตัดออก)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02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การจัดการศึกษาเชิงบูรณาการกับการทำงาน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รูปแบบ/วิธีการจัดการเรียนการสอน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ความร่วมมือกับผู้ประกอบการหรือหน่วยงานภายนอก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5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สมรรถนะที่ต้องการพัฒนา</a:t>
            </a:r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7D5E41C9-0E69-4911-8F4B-70EA72831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801289"/>
              </p:ext>
            </p:extLst>
          </p:nvPr>
        </p:nvGraphicFramePr>
        <p:xfrm>
          <a:off x="696000" y="1376363"/>
          <a:ext cx="1080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29458595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894906414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0857369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81966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สมรรถนะที่ต้องการพัฒนา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รูปแบบ/วิธีการจัดการเรียนการสอน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อื่นๆ (ถ้ามี)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6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22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1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9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76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6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อาจารย์ผู้รับผิดชอบหลักสูตร</a:t>
            </a: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03967B29-9E6F-4971-A89E-CC6A63134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111893"/>
              </p:ext>
            </p:extLst>
          </p:nvPr>
        </p:nvGraphicFramePr>
        <p:xfrm>
          <a:off x="696000" y="1376363"/>
          <a:ext cx="10800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35917081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768099572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40154708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829422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ชื่อ-สกุล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คุณวุฒิ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(เรียงจากสูงสุดก่อน)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ผลงานทางวิชาการ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(เฉพาะชื่อผลงาน)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3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5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28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6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18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31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3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แผนรับนักศึกษา</a:t>
            </a: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B33171D8-700D-436A-9631-F411D92E8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sz="2400" dirty="0"/>
          </a:p>
          <a:p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r>
              <a:rPr lang="th-TH" sz="2400" b="1" dirty="0"/>
              <a:t>ค่าธรรมเนียมการศึกษาต่อปี</a:t>
            </a:r>
          </a:p>
          <a:p>
            <a:pPr lvl="1"/>
            <a:r>
              <a:rPr lang="th-TH" sz="2000" dirty="0"/>
              <a:t>โครงการปกติ		</a:t>
            </a:r>
            <a:r>
              <a:rPr lang="th-TH" sz="2000" dirty="0">
                <a:solidFill>
                  <a:srgbClr val="FF0000"/>
                </a:solidFill>
              </a:rPr>
              <a:t>[ระบุค่าธรรมเนียมต่อปี]</a:t>
            </a:r>
            <a:r>
              <a:rPr lang="th-TH" sz="2000" dirty="0"/>
              <a:t> บาท/ปี</a:t>
            </a:r>
          </a:p>
          <a:p>
            <a:pPr lvl="1"/>
            <a:r>
              <a:rPr lang="th-TH" sz="2000" dirty="0"/>
              <a:t>โครงการพิเศษ (กศ.บท.)	</a:t>
            </a:r>
            <a:r>
              <a:rPr lang="th-TH" sz="2000" dirty="0">
                <a:solidFill>
                  <a:srgbClr val="FF0000"/>
                </a:solidFill>
              </a:rPr>
              <a:t>[ระบุค่าธรรมเนียมต่อปี]</a:t>
            </a:r>
            <a:r>
              <a:rPr lang="th-TH" sz="2000" dirty="0"/>
              <a:t> บาท/ปี </a:t>
            </a:r>
            <a:r>
              <a:rPr lang="th-TH" sz="2000" dirty="0">
                <a:solidFill>
                  <a:srgbClr val="FF0000"/>
                </a:solidFill>
              </a:rPr>
              <a:t>(ถ้าไม่มีให้ตัดออก)</a:t>
            </a:r>
          </a:p>
        </p:txBody>
      </p:sp>
      <p:graphicFrame>
        <p:nvGraphicFramePr>
          <p:cNvPr id="10" name="ตาราง 6">
            <a:extLst>
              <a:ext uri="{FF2B5EF4-FFF2-40B4-BE49-F238E27FC236}">
                <a16:creationId xmlns:a16="http://schemas.microsoft.com/office/drawing/2014/main" id="{BADF4D11-9BAC-419E-B8C2-133611CCF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254181"/>
              </p:ext>
            </p:extLst>
          </p:nvPr>
        </p:nvGraphicFramePr>
        <p:xfrm>
          <a:off x="1698191" y="1369911"/>
          <a:ext cx="879561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561230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05541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จำนวนที่คาดว่าจะสำเร็จการศึกษา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78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4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ประมาณการรายรับรายจ่าย</a:t>
            </a: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DB428769-BD7C-4CD2-9A3A-3480CCF97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76257"/>
              </p:ext>
            </p:extLst>
          </p:nvPr>
        </p:nvGraphicFramePr>
        <p:xfrm>
          <a:off x="1326000" y="1376363"/>
          <a:ext cx="9540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257120405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84837208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225023436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888408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ปีการศึกษา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รายรับ</a:t>
                      </a:r>
                    </a:p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รายจ่าย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ส่วนต่าง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35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6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0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06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0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1"/>
            <a:ext cx="10080000" cy="900000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สรุปการปรับแก้กรอบแนวคิด ตามข้อเสนอแนะของ........................................</a:t>
            </a:r>
            <a:br>
              <a:rPr lang="th-TH" sz="3600" dirty="0"/>
            </a:br>
            <a:r>
              <a:rPr lang="th-TH" sz="3600" dirty="0">
                <a:solidFill>
                  <a:srgbClr val="FF0000"/>
                </a:solidFill>
              </a:rPr>
              <a:t>(เฉพาะหลักสูตรที่มีข้อเสนอแนะให้ปรับแก้)</a:t>
            </a: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ACB111E-F726-456D-A49C-9A5D6F60D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837912"/>
              </p:ext>
            </p:extLst>
          </p:nvPr>
        </p:nvGraphicFramePr>
        <p:xfrm>
          <a:off x="838200" y="1588030"/>
          <a:ext cx="1051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638473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9773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รายวิชาที่ใช้ในการพัฒนา 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1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1.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35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3.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159849"/>
                  </a:ext>
                </a:extLst>
              </a:tr>
            </a:tbl>
          </a:graphicData>
        </a:graphic>
      </p:graphicFrame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7492B10C-653C-4C49-B2E6-BB6F969987C0}"/>
              </a:ext>
            </a:extLst>
          </p:cNvPr>
          <p:cNvSpPr txBox="1">
            <a:spLocks/>
          </p:cNvSpPr>
          <p:nvPr/>
        </p:nvSpPr>
        <p:spPr>
          <a:xfrm>
            <a:off x="1056000" y="5252708"/>
            <a:ext cx="10080000" cy="104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TH Niramit AS" panose="02000506000000020004" pitchFamily="2" charset="-34"/>
                <a:ea typeface="+mj-ea"/>
                <a:cs typeface="TH Niramit AS" panose="02000506000000020004" pitchFamily="2" charset="-34"/>
              </a:defRPr>
            </a:lvl1pPr>
          </a:lstStyle>
          <a:p>
            <a:r>
              <a:rPr lang="th-TH" sz="2000" b="0" dirty="0">
                <a:solidFill>
                  <a:srgbClr val="FF0000"/>
                </a:solidFill>
              </a:rPr>
              <a:t>คำชี้แจง</a:t>
            </a:r>
          </a:p>
          <a:p>
            <a:r>
              <a:rPr lang="th-TH" sz="2000" b="0" dirty="0">
                <a:solidFill>
                  <a:srgbClr val="FF0000"/>
                </a:solidFill>
              </a:rPr>
              <a:t>	- ให้นำเสนอนี้เป็นสไลด์แรกหากเป็นการพิจารณาโดยคณะกรรมการชุดเดิมเป็นครั้งที่สอง</a:t>
            </a:r>
          </a:p>
          <a:p>
            <a:r>
              <a:rPr lang="th-TH" sz="2000" b="0" dirty="0">
                <a:solidFill>
                  <a:srgbClr val="FF0000"/>
                </a:solidFill>
              </a:rPr>
              <a:t>	- หากเป็นการนำเสนอต่อคณะกรรมการชุดใหม่ ให้นำเสนอสไลด์นี้หลังข้อมูลทั่วไปของหลักสูตร </a:t>
            </a:r>
          </a:p>
        </p:txBody>
      </p:sp>
    </p:spTree>
    <p:extLst>
      <p:ext uri="{BB962C8B-B14F-4D97-AF65-F5344CB8AC3E}">
        <p14:creationId xmlns:p14="http://schemas.microsoft.com/office/powerpoint/2010/main" val="385935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ข้อมูลทั่วไปของหลักสูตร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ชื่อหลักสูตร</a:t>
            </a:r>
          </a:p>
          <a:p>
            <a:pPr marL="457200" lvl="1" indent="0" algn="thaiDist">
              <a:buNone/>
            </a:pPr>
            <a:r>
              <a:rPr lang="th-TH" sz="2000" dirty="0"/>
              <a:t>ภาษาไทย</a:t>
            </a:r>
            <a:r>
              <a:rPr lang="en-US" sz="2000" dirty="0"/>
              <a:t> : </a:t>
            </a: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</a:p>
          <a:p>
            <a:pPr marL="457200" lvl="1" indent="0" algn="thaiDist">
              <a:buNone/>
            </a:pPr>
            <a:r>
              <a:rPr lang="th-TH" sz="2000" dirty="0"/>
              <a:t>ภาษาอังกฤษ</a:t>
            </a:r>
            <a:r>
              <a:rPr lang="en-US" sz="2000" dirty="0"/>
              <a:t> : Bachelor of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ชื่อหลักสูตรภาษาอังกฤษ]</a:t>
            </a:r>
            <a:r>
              <a:rPr lang="th-TH" sz="2000" dirty="0"/>
              <a:t> </a:t>
            </a:r>
            <a:r>
              <a:rPr lang="en-US" sz="2000" dirty="0"/>
              <a:t>Program in 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ชื่อปริญญาและสาขาวิชา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ชื่อเต็ม (ไทย) </a:t>
            </a:r>
            <a:r>
              <a:rPr lang="th-TH" sz="2000" dirty="0">
                <a:solidFill>
                  <a:srgbClr val="FF0000"/>
                </a:solidFill>
              </a:rPr>
              <a:t>: [ชื่อปริญญาภาษาไทย]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ชื่อย่อ (ไทย) : </a:t>
            </a:r>
            <a:r>
              <a:rPr lang="th-TH" sz="2000" dirty="0">
                <a:solidFill>
                  <a:srgbClr val="FF0000"/>
                </a:solidFill>
              </a:rPr>
              <a:t>[ชื่อย่อปริญญาภาษาไทย]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ชื่อเต็ม (อังกฤษ) : </a:t>
            </a:r>
            <a:r>
              <a:rPr lang="th-TH" sz="2000" dirty="0">
                <a:solidFill>
                  <a:srgbClr val="FF0000"/>
                </a:solidFill>
              </a:rPr>
              <a:t>[ชื่อปริญญาภาษาอังกฤษ]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ชื่อย่อ (อังกฤษ) : </a:t>
            </a:r>
            <a:r>
              <a:rPr lang="th-TH" sz="2000" dirty="0">
                <a:solidFill>
                  <a:srgbClr val="FF0000"/>
                </a:solidFill>
              </a:rPr>
              <a:t>[ชื่อย่อปริญญาภาษาอังกฤษ]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วิชาเอกและวิชาโท </a:t>
            </a:r>
            <a:r>
              <a:rPr lang="en-US" sz="2400" b="1" dirty="0">
                <a:solidFill>
                  <a:srgbClr val="FF0000"/>
                </a:solidFill>
              </a:rPr>
              <a:t>[</a:t>
            </a:r>
            <a:r>
              <a:rPr lang="th-TH" sz="2400" dirty="0">
                <a:solidFill>
                  <a:srgbClr val="FF0000"/>
                </a:solidFill>
              </a:rPr>
              <a:t>หากไม่มีวิชาเอกหรือวิชาโท ให้ระบุว่า ไม่มี)</a:t>
            </a:r>
          </a:p>
          <a:p>
            <a:pPr marL="457200" lvl="1" indent="0" algn="thaiDist">
              <a:buNone/>
            </a:pPr>
            <a:r>
              <a:rPr lang="th-TH" sz="2000" dirty="0"/>
              <a:t>วิชาเอก </a:t>
            </a:r>
            <a:r>
              <a:rPr lang="en-US" sz="2000" dirty="0"/>
              <a:t>: </a:t>
            </a:r>
            <a:endParaRPr lang="th-TH" sz="2000" dirty="0"/>
          </a:p>
          <a:p>
            <a:pPr marL="457200" lvl="1" indent="0" algn="thaiDist">
              <a:buNone/>
            </a:pPr>
            <a:r>
              <a:rPr lang="th-TH" sz="2000" dirty="0"/>
              <a:t>	</a:t>
            </a:r>
            <a:r>
              <a:rPr lang="th-TH" sz="2000" dirty="0">
                <a:solidFill>
                  <a:srgbClr val="FF0000"/>
                </a:solidFill>
              </a:rPr>
              <a:t>[ชื่อวิชาเอกภาษาไทย]</a:t>
            </a:r>
            <a:r>
              <a:rPr lang="th-TH" sz="2000" dirty="0"/>
              <a:t> : </a:t>
            </a:r>
            <a:r>
              <a:rPr lang="th-TH" sz="2000" dirty="0">
                <a:solidFill>
                  <a:srgbClr val="FF0000"/>
                </a:solidFill>
              </a:rPr>
              <a:t>[ชื่อวิชาเอกภาษาอังกฤษ]</a:t>
            </a:r>
          </a:p>
          <a:p>
            <a:pPr marL="457200" lvl="1" indent="0" algn="thaiDist">
              <a:buNone/>
            </a:pPr>
            <a:r>
              <a:rPr lang="th-TH" sz="2000" dirty="0"/>
              <a:t>วิชาโท </a:t>
            </a:r>
            <a:r>
              <a:rPr lang="en-US" sz="2000" dirty="0"/>
              <a:t>: </a:t>
            </a:r>
            <a:endParaRPr lang="th-TH" sz="2000" dirty="0"/>
          </a:p>
          <a:p>
            <a:pPr marL="457200" lvl="1" indent="0" algn="thaiDist">
              <a:buNone/>
            </a:pPr>
            <a:r>
              <a:rPr lang="th-TH" sz="2000" dirty="0"/>
              <a:t>	</a:t>
            </a:r>
            <a:r>
              <a:rPr lang="th-TH" sz="2000" dirty="0">
                <a:solidFill>
                  <a:srgbClr val="FF0000"/>
                </a:solidFill>
              </a:rPr>
              <a:t>[ชื่อวิชาโทภาษาไทย]</a:t>
            </a:r>
            <a:r>
              <a:rPr lang="th-TH" sz="2000" dirty="0"/>
              <a:t> : </a:t>
            </a:r>
            <a:r>
              <a:rPr lang="th-TH" sz="2000" dirty="0">
                <a:solidFill>
                  <a:srgbClr val="FF0000"/>
                </a:solidFill>
              </a:rPr>
              <a:t>[ชื่อวิชาโทภาษาอังกฤษ]</a:t>
            </a:r>
          </a:p>
        </p:txBody>
      </p:sp>
    </p:spTree>
    <p:extLst>
      <p:ext uri="{BB962C8B-B14F-4D97-AF65-F5344CB8AC3E}">
        <p14:creationId xmlns:p14="http://schemas.microsoft.com/office/powerpoint/2010/main" val="32410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ข้อมูลทั่วไปของหลักสูตร (ต่อ)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ระดับการศึกษา</a:t>
            </a:r>
          </a:p>
          <a:p>
            <a:pPr marL="457200" lvl="1" indent="0" algn="thaiDist">
              <a:buNone/>
            </a:pPr>
            <a:r>
              <a:rPr lang="th-TH" sz="2000" dirty="0"/>
              <a:t>หลักสูตร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ประกาศนียบัตร/ปริญญาตรี/ปริญญาโท/ปริญญาเอก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en-US" sz="2000" dirty="0"/>
              <a:t> </a:t>
            </a:r>
            <a:r>
              <a:rPr lang="th-TH" sz="2000" dirty="0"/>
              <a:t>หลักสูตร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ระบุจำนวนปี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en-US" sz="2000" dirty="0"/>
              <a:t> </a:t>
            </a:r>
            <a:r>
              <a:rPr lang="th-TH" sz="2000" dirty="0"/>
              <a:t>ปี</a:t>
            </a:r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รูปแบบของหลักสูตร</a:t>
            </a:r>
          </a:p>
          <a:p>
            <a:pPr marL="457200" lvl="1" indent="0" algn="thaiDist">
              <a:buNone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[ใหม่/ปรับปรุง]</a:t>
            </a:r>
            <a:r>
              <a:rPr lang="th-TH" sz="2000" dirty="0"/>
              <a:t> พ.ศ. </a:t>
            </a:r>
            <a:r>
              <a:rPr lang="th-TH" sz="2000" dirty="0">
                <a:solidFill>
                  <a:srgbClr val="FF0000"/>
                </a:solidFill>
              </a:rPr>
              <a:t>[ระบุปี พ.ศ.]</a:t>
            </a:r>
            <a:endParaRPr lang="th-TH" sz="2000" dirty="0"/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หน่วยงานที่รับผิดชอบหลักสูตร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กำหนดเปิดสอน</a:t>
            </a:r>
          </a:p>
          <a:p>
            <a:pPr marL="457200" lvl="1" indent="0" algn="thaiDist">
              <a:buNone/>
            </a:pPr>
            <a:r>
              <a:rPr lang="th-TH" sz="2000" dirty="0"/>
              <a:t>ภาคการศึกษาที่ </a:t>
            </a:r>
            <a:r>
              <a:rPr lang="th-TH" sz="2000" dirty="0">
                <a:solidFill>
                  <a:srgbClr val="FF0000"/>
                </a:solidFill>
              </a:rPr>
              <a:t>[</a:t>
            </a:r>
            <a:r>
              <a:rPr lang="en-US" sz="2000" dirty="0">
                <a:solidFill>
                  <a:srgbClr val="FF0000"/>
                </a:solidFill>
              </a:rPr>
              <a:t>xx]</a:t>
            </a:r>
            <a:r>
              <a:rPr lang="en-US" sz="2000" dirty="0"/>
              <a:t> </a:t>
            </a:r>
            <a:r>
              <a:rPr lang="th-TH" sz="2000" dirty="0"/>
              <a:t>ปีการศึกษา 25</a:t>
            </a:r>
            <a:r>
              <a:rPr lang="th-TH" sz="2000" dirty="0">
                <a:solidFill>
                  <a:srgbClr val="FF0000"/>
                </a:solidFill>
              </a:rPr>
              <a:t>[</a:t>
            </a:r>
            <a:r>
              <a:rPr lang="en-US" sz="2000" dirty="0">
                <a:solidFill>
                  <a:srgbClr val="FF0000"/>
                </a:solidFill>
              </a:rPr>
              <a:t>xx]</a:t>
            </a:r>
            <a:endParaRPr lang="th-TH" sz="2000" dirty="0">
              <a:solidFill>
                <a:srgbClr val="FF0000"/>
              </a:solidFill>
            </a:endParaRP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จำนวนหน่วยกิตที่เรียนตลอดหลักสูตร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[ระบุจำนวนหน่วยกิต]</a:t>
            </a:r>
            <a:r>
              <a:rPr lang="th-TH" sz="2000" dirty="0"/>
              <a:t> หน่วยกิต</a:t>
            </a:r>
          </a:p>
          <a:p>
            <a:pPr marL="457200" lvl="1" indent="0">
              <a:buNone/>
            </a:pP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93487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คุณสมบัติของผู้เข้าศึกษา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457200" indent="-457200" algn="thaiDist">
              <a:buFont typeface="+mj-lt"/>
              <a:buAutoNum type="arabicPeriod"/>
            </a:pPr>
            <a:r>
              <a:rPr lang="th-TH" sz="2400" dirty="0"/>
              <a:t>เป็นผู้สำเร็จการศึกษาระดับมัธยมศึกษาตอนปลายหรือเทียบเท่า จากสถานศึกษาที่กระทรวงศึกษาธิการให้การรับรอง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/>
              <a:t>เป็นผู้ผ่านการคัดเลือกตามข้อบังคับมหาวิทยาลัยราชภัฏสุราษฎร์ธานี ว่าด้วย การจัดการศึกษาระดับปริญญาตรี พ.ศ. ๒๕๖๖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[เพิ่มคุณสมบัติอื่น ๆ ตามที่คณะกรรมบริหารหลักสูตรกำหนด]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th-TH" sz="2400" dirty="0">
                <a:solidFill>
                  <a:srgbClr val="FF0000"/>
                </a:solidFill>
              </a:rPr>
              <a:t>หากมีข้อกำหนดเกี่ยวกับสายการเรียน ผลการเรียนเฉลี่ย ผลการเรียนเฉลี่ยในกลุ่มวิชา ให้ระบุให้ชัดเจน หากมีการรับนักศึกษาต่างชาติ ให้ระบุให้ชัดเจนถึงภาษา และการเทียบโอนผลการเรียน รวมถึงคุณสมบัติอื่นในข้อ 3 เป็นต้นไป ให้ระบุให้ชัดเจน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8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หลักสูตรที่ใกล้เคียงกัน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หลักสูตรของมหาวิทยาลัยราชภัฏสุราษฎร์ธานี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</a:t>
            </a:r>
            <a:r>
              <a:rPr lang="th-TH" sz="2000" dirty="0"/>
              <a:t>]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</a:t>
            </a:r>
            <a:r>
              <a:rPr lang="th-TH" sz="2000" dirty="0"/>
              <a:t>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หลักสูตรของสถาบันอุดมศึกษาอื่น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[ชื่อสถาบันอุดมศึกษา</a:t>
            </a:r>
            <a:r>
              <a:rPr lang="th-TH" sz="2000" dirty="0"/>
              <a:t>]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[ชื่อสถาบันอุดมศึกษา</a:t>
            </a:r>
            <a:r>
              <a:rPr lang="th-TH" sz="20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5042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หลักการและเหตุผล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9149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สรุปความแตกต่าง/การพัฒนาจากหลักสูตรเดิม</a:t>
            </a:r>
            <a:r>
              <a:rPr lang="th-TH" sz="3600" dirty="0">
                <a:solidFill>
                  <a:srgbClr val="FF0000"/>
                </a:solidFill>
              </a:rPr>
              <a:t> (เฉพาะหลักสูตรปรับปรุง)</a:t>
            </a:r>
            <a:endParaRPr lang="th-TH" sz="3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dirty="0">
                <a:solidFill>
                  <a:srgbClr val="FF0000"/>
                </a:solidFill>
              </a:rPr>
              <a:t>......................................................................... </a:t>
            </a:r>
          </a:p>
          <a:p>
            <a:pPr marL="0" indent="0" algn="thaiDist">
              <a:buNone/>
            </a:pPr>
            <a:r>
              <a:rPr lang="th-TH" sz="2400" dirty="0">
                <a:solidFill>
                  <a:srgbClr val="FF0000"/>
                </a:solidFill>
              </a:rPr>
              <a:t>(ไม่ใช่แค่ชื่อ จำนวนหน่วยกิต และโครงสร้างหลักสูตร </a:t>
            </a:r>
            <a:r>
              <a:rPr lang="th-TH" sz="2400" u="sng" dirty="0">
                <a:solidFill>
                  <a:srgbClr val="FF0000"/>
                </a:solidFill>
              </a:rPr>
              <a:t>ให้เน้นประเด็นที่เกี่ยวกับสมรรถนะ ทักษะที่มีเพิ่มขึ้น เน้นการพัฒนาจากข้อด้อย หรือข้อเสนอแนะจากผู้มีส่วนได้เสียจากหลักสูตรเก่า</a:t>
            </a:r>
            <a:r>
              <a:rPr lang="th-TH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647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Program Education Objectives, PEOs</a:t>
            </a:r>
            <a:endParaRPr lang="th-TH" sz="3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</p:txBody>
      </p:sp>
    </p:spTree>
    <p:extLst>
      <p:ext uri="{BB962C8B-B14F-4D97-AF65-F5344CB8AC3E}">
        <p14:creationId xmlns:p14="http://schemas.microsoft.com/office/powerpoint/2010/main" val="119913895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2137</Words>
  <Application>Microsoft Office PowerPoint</Application>
  <PresentationFormat>แบบจอกว้าง</PresentationFormat>
  <Paragraphs>313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2" baseType="lpstr">
      <vt:lpstr>TH SarabunPSK</vt:lpstr>
      <vt:lpstr>Arial</vt:lpstr>
      <vt:lpstr>TH Niramit AS</vt:lpstr>
      <vt:lpstr>ธีมของ Office</vt:lpstr>
      <vt:lpstr>กรอบแนวคิดการ[พัฒนา/ปรับปรุง]หลักสูตร หลักสูตร[ระบุชื่อหลักสูตร] สาขาวิชา[ระบุชื่อสาขาวิชา] หลักสูตร[ใหม่/ปรับปรุง] พ.ศ. [ระบุปี พ.ศ.] คณะ[ระบุชื่อคณะ] มหาวิทยาลัยราชภัฏสุราษฎร์ธานี</vt:lpstr>
      <vt:lpstr>สรุปการปรับแก้กรอบแนวคิด ตามข้อเสนอแนะของ........................................ (เฉพาะหลักสูตรที่มีข้อเสนอแนะให้ปรับแก้)</vt:lpstr>
      <vt:lpstr>ข้อมูลทั่วไปของหลักสูตร</vt:lpstr>
      <vt:lpstr>ข้อมูลทั่วไปของหลักสูตร (ต่อ)</vt:lpstr>
      <vt:lpstr>คุณสมบัติของผู้เข้าศึกษา</vt:lpstr>
      <vt:lpstr>หลักสูตรที่ใกล้เคียงกัน</vt:lpstr>
      <vt:lpstr>หลักการและเหตุผล</vt:lpstr>
      <vt:lpstr>สรุปความแตกต่าง/การพัฒนาจากหลักสูตรเดิม (เฉพาะหลักสูตรปรับปรุง)</vt:lpstr>
      <vt:lpstr>Program Education Objectives, PEOs</vt:lpstr>
      <vt:lpstr>Program Learning Outcomes, PLOs</vt:lpstr>
      <vt:lpstr>Year Learning Outcomes, YLOs</vt:lpstr>
      <vt:lpstr>Year Learning Outcomes, YLOs</vt:lpstr>
      <vt:lpstr>ข้อมูลสถิติย้อนหลัง (เฉพาะหลักสูตรปรับปรุง)</vt:lpstr>
      <vt:lpstr>การจัดการศึกษาเชิงบูรณาการกับการทำงาน</vt:lpstr>
      <vt:lpstr>สมรรถนะที่ต้องการพัฒนา</vt:lpstr>
      <vt:lpstr>อาจารย์ผู้รับผิดชอบหลักสูตร</vt:lpstr>
      <vt:lpstr>แผนรับนักศึกษา</vt:lpstr>
      <vt:lpstr>ประมาณการรายรับรายจ่าย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ศุภโชค ปิยกาญจน์</dc:creator>
  <cp:lastModifiedBy>ศุภโชค ปิยกาญจน์</cp:lastModifiedBy>
  <cp:revision>42</cp:revision>
  <dcterms:created xsi:type="dcterms:W3CDTF">2024-03-26T04:52:53Z</dcterms:created>
  <dcterms:modified xsi:type="dcterms:W3CDTF">2024-04-11T02:07:34Z</dcterms:modified>
</cp:coreProperties>
</file>